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1.xml" ContentType="application/vnd.openxmlformats-officedocument.presentationml.tags+xml"/>
  <Override PartName="/ppt/notesSlides/notesSlide60.xml" ContentType="application/vnd.openxmlformats-officedocument.presentationml.notesSlide+xml"/>
  <Override PartName="/ppt/tags/tag2.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97"/>
  </p:notesMasterIdLst>
  <p:sldIdLst>
    <p:sldId id="407" r:id="rId2"/>
    <p:sldId id="293" r:id="rId3"/>
    <p:sldId id="290" r:id="rId4"/>
    <p:sldId id="294" r:id="rId5"/>
    <p:sldId id="295" r:id="rId6"/>
    <p:sldId id="296" r:id="rId7"/>
    <p:sldId id="367" r:id="rId8"/>
    <p:sldId id="384" r:id="rId9"/>
    <p:sldId id="297" r:id="rId10"/>
    <p:sldId id="298" r:id="rId11"/>
    <p:sldId id="386" r:id="rId12"/>
    <p:sldId id="368" r:id="rId13"/>
    <p:sldId id="299" r:id="rId14"/>
    <p:sldId id="300" r:id="rId15"/>
    <p:sldId id="301" r:id="rId16"/>
    <p:sldId id="302" r:id="rId17"/>
    <p:sldId id="303" r:id="rId18"/>
    <p:sldId id="304" r:id="rId19"/>
    <p:sldId id="305" r:id="rId20"/>
    <p:sldId id="306" r:id="rId21"/>
    <p:sldId id="369" r:id="rId22"/>
    <p:sldId id="370" r:id="rId23"/>
    <p:sldId id="307" r:id="rId24"/>
    <p:sldId id="371" r:id="rId25"/>
    <p:sldId id="372" r:id="rId26"/>
    <p:sldId id="387" r:id="rId27"/>
    <p:sldId id="373" r:id="rId28"/>
    <p:sldId id="308" r:id="rId29"/>
    <p:sldId id="309" r:id="rId30"/>
    <p:sldId id="365" r:id="rId31"/>
    <p:sldId id="366" r:id="rId32"/>
    <p:sldId id="412" r:id="rId33"/>
    <p:sldId id="385" r:id="rId34"/>
    <p:sldId id="311" r:id="rId35"/>
    <p:sldId id="312" r:id="rId36"/>
    <p:sldId id="388" r:id="rId37"/>
    <p:sldId id="314" r:id="rId38"/>
    <p:sldId id="409" r:id="rId39"/>
    <p:sldId id="316" r:id="rId40"/>
    <p:sldId id="317" r:id="rId41"/>
    <p:sldId id="318" r:id="rId42"/>
    <p:sldId id="319" r:id="rId43"/>
    <p:sldId id="320" r:id="rId44"/>
    <p:sldId id="389" r:id="rId45"/>
    <p:sldId id="321" r:id="rId46"/>
    <p:sldId id="322" r:id="rId47"/>
    <p:sldId id="323" r:id="rId48"/>
    <p:sldId id="325" r:id="rId49"/>
    <p:sldId id="324" r:id="rId50"/>
    <p:sldId id="410" r:id="rId51"/>
    <p:sldId id="411" r:id="rId52"/>
    <p:sldId id="333" r:id="rId53"/>
    <p:sldId id="395" r:id="rId54"/>
    <p:sldId id="408" r:id="rId55"/>
    <p:sldId id="332" r:id="rId56"/>
    <p:sldId id="315" r:id="rId57"/>
    <p:sldId id="339" r:id="rId58"/>
    <p:sldId id="330" r:id="rId59"/>
    <p:sldId id="334" r:id="rId60"/>
    <p:sldId id="336" r:id="rId61"/>
    <p:sldId id="337" r:id="rId62"/>
    <p:sldId id="338" r:id="rId63"/>
    <p:sldId id="406" r:id="rId64"/>
    <p:sldId id="374" r:id="rId65"/>
    <p:sldId id="380" r:id="rId66"/>
    <p:sldId id="381" r:id="rId67"/>
    <p:sldId id="376" r:id="rId68"/>
    <p:sldId id="342" r:id="rId69"/>
    <p:sldId id="390" r:id="rId70"/>
    <p:sldId id="391" r:id="rId71"/>
    <p:sldId id="344" r:id="rId72"/>
    <p:sldId id="346" r:id="rId73"/>
    <p:sldId id="383" r:id="rId74"/>
    <p:sldId id="347" r:id="rId75"/>
    <p:sldId id="348" r:id="rId76"/>
    <p:sldId id="392" r:id="rId77"/>
    <p:sldId id="394" r:id="rId78"/>
    <p:sldId id="349" r:id="rId79"/>
    <p:sldId id="350" r:id="rId80"/>
    <p:sldId id="352" r:id="rId81"/>
    <p:sldId id="377" r:id="rId82"/>
    <p:sldId id="361" r:id="rId83"/>
    <p:sldId id="396" r:id="rId84"/>
    <p:sldId id="398" r:id="rId85"/>
    <p:sldId id="378" r:id="rId86"/>
    <p:sldId id="379" r:id="rId87"/>
    <p:sldId id="399" r:id="rId88"/>
    <p:sldId id="400" r:id="rId89"/>
    <p:sldId id="401" r:id="rId90"/>
    <p:sldId id="402" r:id="rId91"/>
    <p:sldId id="403" r:id="rId92"/>
    <p:sldId id="404" r:id="rId93"/>
    <p:sldId id="405" r:id="rId94"/>
    <p:sldId id="363" r:id="rId95"/>
    <p:sldId id="364"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BBA6"/>
    <a:srgbClr val="BDB2A5"/>
    <a:srgbClr val="FEFFFF"/>
    <a:srgbClr val="010000"/>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9B0CF5-5EA3-4A40-BCE7-FDCEA75A637F}" v="39" dt="2020-09-04T17:20:46.3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4" autoAdjust="0"/>
    <p:restoredTop sz="78143" autoAdjust="0"/>
  </p:normalViewPr>
  <p:slideViewPr>
    <p:cSldViewPr snapToGrid="0" snapToObjects="1">
      <p:cViewPr varScale="1">
        <p:scale>
          <a:sx n="85" d="100"/>
          <a:sy n="85" d="100"/>
        </p:scale>
        <p:origin x="214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068"/>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359B0CF5-5EA3-4A40-BCE7-FDCEA75A637F}"/>
    <pc:docChg chg="undo custSel modSld">
      <pc:chgData name="Bethany Bolen" userId="8e338a04f9f07398" providerId="LiveId" clId="{359B0CF5-5EA3-4A40-BCE7-FDCEA75A637F}" dt="2020-09-04T17:20:53.063" v="137" actId="732"/>
      <pc:docMkLst>
        <pc:docMk/>
      </pc:docMkLst>
      <pc:sldChg chg="addSp delSp modSp mod">
        <pc:chgData name="Bethany Bolen" userId="8e338a04f9f07398" providerId="LiveId" clId="{359B0CF5-5EA3-4A40-BCE7-FDCEA75A637F}" dt="2020-09-04T17:18:01.705" v="24" actId="478"/>
        <pc:sldMkLst>
          <pc:docMk/>
          <pc:sldMk cId="959195435" sldId="309"/>
        </pc:sldMkLst>
        <pc:picChg chg="add mod ord">
          <ac:chgData name="Bethany Bolen" userId="8e338a04f9f07398" providerId="LiveId" clId="{359B0CF5-5EA3-4A40-BCE7-FDCEA75A637F}" dt="2020-09-04T17:18:00.774" v="23" actId="167"/>
          <ac:picMkLst>
            <pc:docMk/>
            <pc:sldMk cId="959195435" sldId="309"/>
            <ac:picMk id="6" creationId="{9301FD2B-B45C-43E6-8736-F250AE5B0EFD}"/>
          </ac:picMkLst>
        </pc:picChg>
        <pc:picChg chg="del">
          <ac:chgData name="Bethany Bolen" userId="8e338a04f9f07398" providerId="LiveId" clId="{359B0CF5-5EA3-4A40-BCE7-FDCEA75A637F}" dt="2020-09-04T17:18:01.705" v="24" actId="478"/>
          <ac:picMkLst>
            <pc:docMk/>
            <pc:sldMk cId="959195435" sldId="309"/>
            <ac:picMk id="1026" creationId="{00000000-0000-0000-0000-000000000000}"/>
          </ac:picMkLst>
        </pc:picChg>
      </pc:sldChg>
      <pc:sldChg chg="addSp delSp modSp mod">
        <pc:chgData name="Bethany Bolen" userId="8e338a04f9f07398" providerId="LiveId" clId="{359B0CF5-5EA3-4A40-BCE7-FDCEA75A637F}" dt="2020-09-04T17:19:11.509" v="71" actId="478"/>
        <pc:sldMkLst>
          <pc:docMk/>
          <pc:sldMk cId="2298802384" sldId="333"/>
        </pc:sldMkLst>
        <pc:picChg chg="add mod ord">
          <ac:chgData name="Bethany Bolen" userId="8e338a04f9f07398" providerId="LiveId" clId="{359B0CF5-5EA3-4A40-BCE7-FDCEA75A637F}" dt="2020-09-04T17:19:10.148" v="70" actId="167"/>
          <ac:picMkLst>
            <pc:docMk/>
            <pc:sldMk cId="2298802384" sldId="333"/>
            <ac:picMk id="6" creationId="{0C0B2CB4-0983-4211-9AB6-6D3B6E87D96D}"/>
          </ac:picMkLst>
        </pc:picChg>
        <pc:picChg chg="del">
          <ac:chgData name="Bethany Bolen" userId="8e338a04f9f07398" providerId="LiveId" clId="{359B0CF5-5EA3-4A40-BCE7-FDCEA75A637F}" dt="2020-09-04T17:19:11.509" v="71" actId="478"/>
          <ac:picMkLst>
            <pc:docMk/>
            <pc:sldMk cId="2298802384" sldId="333"/>
            <ac:picMk id="1026" creationId="{00000000-0000-0000-0000-000000000000}"/>
          </ac:picMkLst>
        </pc:picChg>
      </pc:sldChg>
      <pc:sldChg chg="addSp delSp modSp mod">
        <pc:chgData name="Bethany Bolen" userId="8e338a04f9f07398" providerId="LiveId" clId="{359B0CF5-5EA3-4A40-BCE7-FDCEA75A637F}" dt="2020-09-04T17:19:52.089" v="95" actId="478"/>
        <pc:sldMkLst>
          <pc:docMk/>
          <pc:sldMk cId="1761673023" sldId="342"/>
        </pc:sldMkLst>
        <pc:picChg chg="add del mod">
          <ac:chgData name="Bethany Bolen" userId="8e338a04f9f07398" providerId="LiveId" clId="{359B0CF5-5EA3-4A40-BCE7-FDCEA75A637F}" dt="2020-09-04T17:19:52.089" v="95" actId="478"/>
          <ac:picMkLst>
            <pc:docMk/>
            <pc:sldMk cId="1761673023" sldId="342"/>
            <ac:picMk id="7" creationId="{14463258-69B7-4644-A109-4C789563F3A6}"/>
          </ac:picMkLst>
        </pc:picChg>
      </pc:sldChg>
      <pc:sldChg chg="addSp delSp modSp mod">
        <pc:chgData name="Bethany Bolen" userId="8e338a04f9f07398" providerId="LiveId" clId="{359B0CF5-5EA3-4A40-BCE7-FDCEA75A637F}" dt="2020-09-04T17:20:33.516" v="121" actId="732"/>
        <pc:sldMkLst>
          <pc:docMk/>
          <pc:sldMk cId="1822858159" sldId="344"/>
        </pc:sldMkLst>
        <pc:picChg chg="add mod ord modCrop">
          <ac:chgData name="Bethany Bolen" userId="8e338a04f9f07398" providerId="LiveId" clId="{359B0CF5-5EA3-4A40-BCE7-FDCEA75A637F}" dt="2020-09-04T17:20:33.516" v="121" actId="732"/>
          <ac:picMkLst>
            <pc:docMk/>
            <pc:sldMk cId="1822858159" sldId="344"/>
            <ac:picMk id="6" creationId="{C13E001E-7204-4706-AAB2-CB656A951309}"/>
          </ac:picMkLst>
        </pc:picChg>
        <pc:picChg chg="del">
          <ac:chgData name="Bethany Bolen" userId="8e338a04f9f07398" providerId="LiveId" clId="{359B0CF5-5EA3-4A40-BCE7-FDCEA75A637F}" dt="2020-09-04T17:20:22.487" v="113" actId="478"/>
          <ac:picMkLst>
            <pc:docMk/>
            <pc:sldMk cId="1822858159" sldId="344"/>
            <ac:picMk id="2050" creationId="{00000000-0000-0000-0000-000000000000}"/>
          </ac:picMkLst>
        </pc:picChg>
      </pc:sldChg>
      <pc:sldChg chg="addSp delSp modSp mod">
        <pc:chgData name="Bethany Bolen" userId="8e338a04f9f07398" providerId="LiveId" clId="{359B0CF5-5EA3-4A40-BCE7-FDCEA75A637F}" dt="2020-09-04T17:18:06.854" v="29" actId="478"/>
        <pc:sldMkLst>
          <pc:docMk/>
          <pc:sldMk cId="1033130151" sldId="365"/>
        </pc:sldMkLst>
        <pc:picChg chg="add mod ord">
          <ac:chgData name="Bethany Bolen" userId="8e338a04f9f07398" providerId="LiveId" clId="{359B0CF5-5EA3-4A40-BCE7-FDCEA75A637F}" dt="2020-09-04T17:18:05.860" v="28" actId="167"/>
          <ac:picMkLst>
            <pc:docMk/>
            <pc:sldMk cId="1033130151" sldId="365"/>
            <ac:picMk id="6" creationId="{BE948374-3DAE-4A87-918A-A83CCA39FA4E}"/>
          </ac:picMkLst>
        </pc:picChg>
        <pc:picChg chg="del">
          <ac:chgData name="Bethany Bolen" userId="8e338a04f9f07398" providerId="LiveId" clId="{359B0CF5-5EA3-4A40-BCE7-FDCEA75A637F}" dt="2020-09-04T17:18:06.854" v="29" actId="478"/>
          <ac:picMkLst>
            <pc:docMk/>
            <pc:sldMk cId="1033130151" sldId="365"/>
            <ac:picMk id="7" creationId="{00000000-0000-0000-0000-000000000000}"/>
          </ac:picMkLst>
        </pc:picChg>
      </pc:sldChg>
      <pc:sldChg chg="addSp delSp modSp mod">
        <pc:chgData name="Bethany Bolen" userId="8e338a04f9f07398" providerId="LiveId" clId="{359B0CF5-5EA3-4A40-BCE7-FDCEA75A637F}" dt="2020-09-04T17:17:39.243" v="9" actId="478"/>
        <pc:sldMkLst>
          <pc:docMk/>
          <pc:sldMk cId="4072279258" sldId="368"/>
        </pc:sldMkLst>
        <pc:picChg chg="add mod ord">
          <ac:chgData name="Bethany Bolen" userId="8e338a04f9f07398" providerId="LiveId" clId="{359B0CF5-5EA3-4A40-BCE7-FDCEA75A637F}" dt="2020-09-04T17:17:38.156" v="8" actId="167"/>
          <ac:picMkLst>
            <pc:docMk/>
            <pc:sldMk cId="4072279258" sldId="368"/>
            <ac:picMk id="6" creationId="{C7B0165F-8682-4D73-9CD5-DBCCAA3AE204}"/>
          </ac:picMkLst>
        </pc:picChg>
        <pc:picChg chg="del">
          <ac:chgData name="Bethany Bolen" userId="8e338a04f9f07398" providerId="LiveId" clId="{359B0CF5-5EA3-4A40-BCE7-FDCEA75A637F}" dt="2020-09-04T17:17:39.243" v="9" actId="478"/>
          <ac:picMkLst>
            <pc:docMk/>
            <pc:sldMk cId="4072279258" sldId="368"/>
            <ac:picMk id="10243" creationId="{00000000-0000-0000-0000-000000000000}"/>
          </ac:picMkLst>
        </pc:picChg>
      </pc:sldChg>
      <pc:sldChg chg="addSp delSp modSp mod">
        <pc:chgData name="Bethany Bolen" userId="8e338a04f9f07398" providerId="LiveId" clId="{359B0CF5-5EA3-4A40-BCE7-FDCEA75A637F}" dt="2020-09-04T17:17:48.264" v="14" actId="478"/>
        <pc:sldMkLst>
          <pc:docMk/>
          <pc:sldMk cId="4072279258" sldId="370"/>
        </pc:sldMkLst>
        <pc:picChg chg="add mod ord">
          <ac:chgData name="Bethany Bolen" userId="8e338a04f9f07398" providerId="LiveId" clId="{359B0CF5-5EA3-4A40-BCE7-FDCEA75A637F}" dt="2020-09-04T17:17:47.001" v="13" actId="167"/>
          <ac:picMkLst>
            <pc:docMk/>
            <pc:sldMk cId="4072279258" sldId="370"/>
            <ac:picMk id="6" creationId="{5C200217-9AAA-47A6-AD8F-45B273AE843B}"/>
          </ac:picMkLst>
        </pc:picChg>
        <pc:picChg chg="del">
          <ac:chgData name="Bethany Bolen" userId="8e338a04f9f07398" providerId="LiveId" clId="{359B0CF5-5EA3-4A40-BCE7-FDCEA75A637F}" dt="2020-09-04T17:17:48.264" v="14" actId="478"/>
          <ac:picMkLst>
            <pc:docMk/>
            <pc:sldMk cId="4072279258" sldId="370"/>
            <ac:picMk id="8194" creationId="{00000000-0000-0000-0000-000000000000}"/>
          </ac:picMkLst>
        </pc:picChg>
      </pc:sldChg>
      <pc:sldChg chg="addSp delSp modSp mod">
        <pc:chgData name="Bethany Bolen" userId="8e338a04f9f07398" providerId="LiveId" clId="{359B0CF5-5EA3-4A40-BCE7-FDCEA75A637F}" dt="2020-09-04T17:17:54.905" v="19" actId="478"/>
        <pc:sldMkLst>
          <pc:docMk/>
          <pc:sldMk cId="4072279258" sldId="371"/>
        </pc:sldMkLst>
        <pc:picChg chg="add mod ord">
          <ac:chgData name="Bethany Bolen" userId="8e338a04f9f07398" providerId="LiveId" clId="{359B0CF5-5EA3-4A40-BCE7-FDCEA75A637F}" dt="2020-09-04T17:17:53.668" v="18" actId="167"/>
          <ac:picMkLst>
            <pc:docMk/>
            <pc:sldMk cId="4072279258" sldId="371"/>
            <ac:picMk id="7" creationId="{E0C6AE89-F66C-4B5D-A4CD-4E58811717BC}"/>
          </ac:picMkLst>
        </pc:picChg>
        <pc:picChg chg="del">
          <ac:chgData name="Bethany Bolen" userId="8e338a04f9f07398" providerId="LiveId" clId="{359B0CF5-5EA3-4A40-BCE7-FDCEA75A637F}" dt="2020-09-04T17:17:54.905" v="19" actId="478"/>
          <ac:picMkLst>
            <pc:docMk/>
            <pc:sldMk cId="4072279258" sldId="371"/>
            <ac:picMk id="5123" creationId="{00000000-0000-0000-0000-000000000000}"/>
          </ac:picMkLst>
        </pc:picChg>
      </pc:sldChg>
      <pc:sldChg chg="addSp delSp modSp mod">
        <pc:chgData name="Bethany Bolen" userId="8e338a04f9f07398" providerId="LiveId" clId="{359B0CF5-5EA3-4A40-BCE7-FDCEA75A637F}" dt="2020-09-04T17:19:27.536" v="81" actId="478"/>
        <pc:sldMkLst>
          <pc:docMk/>
          <pc:sldMk cId="904148184" sldId="374"/>
        </pc:sldMkLst>
        <pc:picChg chg="del">
          <ac:chgData name="Bethany Bolen" userId="8e338a04f9f07398" providerId="LiveId" clId="{359B0CF5-5EA3-4A40-BCE7-FDCEA75A637F}" dt="2020-09-04T17:19:27.536" v="81" actId="478"/>
          <ac:picMkLst>
            <pc:docMk/>
            <pc:sldMk cId="904148184" sldId="374"/>
            <ac:picMk id="5" creationId="{00000000-0000-0000-0000-000000000000}"/>
          </ac:picMkLst>
        </pc:picChg>
        <pc:picChg chg="add mod ord">
          <ac:chgData name="Bethany Bolen" userId="8e338a04f9f07398" providerId="LiveId" clId="{359B0CF5-5EA3-4A40-BCE7-FDCEA75A637F}" dt="2020-09-04T17:19:26.486" v="80" actId="167"/>
          <ac:picMkLst>
            <pc:docMk/>
            <pc:sldMk cId="904148184" sldId="374"/>
            <ac:picMk id="7" creationId="{A5927CFB-85D3-4531-92CC-C64601A5AADE}"/>
          </ac:picMkLst>
        </pc:picChg>
      </pc:sldChg>
      <pc:sldChg chg="addSp delSp modSp mod">
        <pc:chgData name="Bethany Bolen" userId="8e338a04f9f07398" providerId="LiveId" clId="{359B0CF5-5EA3-4A40-BCE7-FDCEA75A637F}" dt="2020-09-04T17:19:48.145" v="93" actId="478"/>
        <pc:sldMkLst>
          <pc:docMk/>
          <pc:sldMk cId="904148184" sldId="376"/>
        </pc:sldMkLst>
        <pc:picChg chg="add mod ord">
          <ac:chgData name="Bethany Bolen" userId="8e338a04f9f07398" providerId="LiveId" clId="{359B0CF5-5EA3-4A40-BCE7-FDCEA75A637F}" dt="2020-09-04T17:19:47.199" v="92" actId="167"/>
          <ac:picMkLst>
            <pc:docMk/>
            <pc:sldMk cId="904148184" sldId="376"/>
            <ac:picMk id="6" creationId="{BB16191E-1008-4D36-84D9-AD1EE8BE81E4}"/>
          </ac:picMkLst>
        </pc:picChg>
        <pc:picChg chg="del">
          <ac:chgData name="Bethany Bolen" userId="8e338a04f9f07398" providerId="LiveId" clId="{359B0CF5-5EA3-4A40-BCE7-FDCEA75A637F}" dt="2020-09-04T17:19:48.145" v="93" actId="478"/>
          <ac:picMkLst>
            <pc:docMk/>
            <pc:sldMk cId="904148184" sldId="376"/>
            <ac:picMk id="3074" creationId="{00000000-0000-0000-0000-000000000000}"/>
          </ac:picMkLst>
        </pc:picChg>
      </pc:sldChg>
      <pc:sldChg chg="addSp delSp modSp mod">
        <pc:chgData name="Bethany Bolen" userId="8e338a04f9f07398" providerId="LiveId" clId="{359B0CF5-5EA3-4A40-BCE7-FDCEA75A637F}" dt="2020-09-04T17:20:53.063" v="137" actId="732"/>
        <pc:sldMkLst>
          <pc:docMk/>
          <pc:sldMk cId="904148184" sldId="379"/>
        </pc:sldMkLst>
        <pc:picChg chg="add mod ord modCrop">
          <ac:chgData name="Bethany Bolen" userId="8e338a04f9f07398" providerId="LiveId" clId="{359B0CF5-5EA3-4A40-BCE7-FDCEA75A637F}" dt="2020-09-04T17:20:53.063" v="137" actId="732"/>
          <ac:picMkLst>
            <pc:docMk/>
            <pc:sldMk cId="904148184" sldId="379"/>
            <ac:picMk id="6" creationId="{E50EF6A3-9A2C-408F-919B-9AA83030C5C6}"/>
          </ac:picMkLst>
        </pc:picChg>
        <pc:picChg chg="del">
          <ac:chgData name="Bethany Bolen" userId="8e338a04f9f07398" providerId="LiveId" clId="{359B0CF5-5EA3-4A40-BCE7-FDCEA75A637F}" dt="2020-09-04T17:20:46.330" v="126" actId="478"/>
          <ac:picMkLst>
            <pc:docMk/>
            <pc:sldMk cId="904148184" sldId="379"/>
            <ac:picMk id="3074" creationId="{00000000-0000-0000-0000-000000000000}"/>
          </ac:picMkLst>
        </pc:picChg>
      </pc:sldChg>
      <pc:sldChg chg="addSp delSp modSp mod">
        <pc:chgData name="Bethany Bolen" userId="8e338a04f9f07398" providerId="LiveId" clId="{359B0CF5-5EA3-4A40-BCE7-FDCEA75A637F}" dt="2020-09-04T17:19:33.526" v="83" actId="478"/>
        <pc:sldMkLst>
          <pc:docMk/>
          <pc:sldMk cId="1081351785" sldId="380"/>
        </pc:sldMkLst>
        <pc:picChg chg="add del mod">
          <ac:chgData name="Bethany Bolen" userId="8e338a04f9f07398" providerId="LiveId" clId="{359B0CF5-5EA3-4A40-BCE7-FDCEA75A637F}" dt="2020-09-04T17:19:33.526" v="83" actId="478"/>
          <ac:picMkLst>
            <pc:docMk/>
            <pc:sldMk cId="1081351785" sldId="380"/>
            <ac:picMk id="6" creationId="{85188231-DF4A-4AE0-B739-2921B2E56E13}"/>
          </ac:picMkLst>
        </pc:picChg>
      </pc:sldChg>
      <pc:sldChg chg="addSp delSp modSp mod">
        <pc:chgData name="Bethany Bolen" userId="8e338a04f9f07398" providerId="LiveId" clId="{359B0CF5-5EA3-4A40-BCE7-FDCEA75A637F}" dt="2020-09-04T17:19:39.399" v="88" actId="167"/>
        <pc:sldMkLst>
          <pc:docMk/>
          <pc:sldMk cId="3777795849" sldId="381"/>
        </pc:sldMkLst>
        <pc:picChg chg="del">
          <ac:chgData name="Bethany Bolen" userId="8e338a04f9f07398" providerId="LiveId" clId="{359B0CF5-5EA3-4A40-BCE7-FDCEA75A637F}" dt="2020-09-04T17:19:35.668" v="84" actId="478"/>
          <ac:picMkLst>
            <pc:docMk/>
            <pc:sldMk cId="3777795849" sldId="381"/>
            <ac:picMk id="5" creationId="{00000000-0000-0000-0000-000000000000}"/>
          </ac:picMkLst>
        </pc:picChg>
        <pc:picChg chg="add mod ord">
          <ac:chgData name="Bethany Bolen" userId="8e338a04f9f07398" providerId="LiveId" clId="{359B0CF5-5EA3-4A40-BCE7-FDCEA75A637F}" dt="2020-09-04T17:19:39.399" v="88" actId="167"/>
          <ac:picMkLst>
            <pc:docMk/>
            <pc:sldMk cId="3777795849" sldId="381"/>
            <ac:picMk id="7" creationId="{B2B06BD2-234B-428A-A794-51BA7203DF98}"/>
          </ac:picMkLst>
        </pc:picChg>
      </pc:sldChg>
      <pc:sldChg chg="addSp delSp modSp mod">
        <pc:chgData name="Bethany Bolen" userId="8e338a04f9f07398" providerId="LiveId" clId="{359B0CF5-5EA3-4A40-BCE7-FDCEA75A637F}" dt="2020-09-04T17:18:28.503" v="54" actId="732"/>
        <pc:sldMkLst>
          <pc:docMk/>
          <pc:sldMk cId="2250464031" sldId="385"/>
        </pc:sldMkLst>
        <pc:picChg chg="add mod ord modCrop">
          <ac:chgData name="Bethany Bolen" userId="8e338a04f9f07398" providerId="LiveId" clId="{359B0CF5-5EA3-4A40-BCE7-FDCEA75A637F}" dt="2020-09-04T17:18:28.503" v="54" actId="732"/>
          <ac:picMkLst>
            <pc:docMk/>
            <pc:sldMk cId="2250464031" sldId="385"/>
            <ac:picMk id="7" creationId="{6E221961-7EA2-43AC-9835-2B25E3F35F72}"/>
          </ac:picMkLst>
        </pc:picChg>
        <pc:picChg chg="del mod">
          <ac:chgData name="Bethany Bolen" userId="8e338a04f9f07398" providerId="LiveId" clId="{359B0CF5-5EA3-4A40-BCE7-FDCEA75A637F}" dt="2020-09-04T17:18:18.892" v="36" actId="478"/>
          <ac:picMkLst>
            <pc:docMk/>
            <pc:sldMk cId="2250464031" sldId="385"/>
            <ac:picMk id="12291" creationId="{00000000-0000-0000-0000-000000000000}"/>
          </ac:picMkLst>
        </pc:picChg>
      </pc:sldChg>
      <pc:sldChg chg="addSp delSp modSp mod">
        <pc:chgData name="Bethany Bolen" userId="8e338a04f9f07398" providerId="LiveId" clId="{359B0CF5-5EA3-4A40-BCE7-FDCEA75A637F}" dt="2020-09-04T17:17:32.943" v="4" actId="478"/>
        <pc:sldMkLst>
          <pc:docMk/>
          <pc:sldMk cId="2981150653" sldId="386"/>
        </pc:sldMkLst>
        <pc:picChg chg="add mod ord">
          <ac:chgData name="Bethany Bolen" userId="8e338a04f9f07398" providerId="LiveId" clId="{359B0CF5-5EA3-4A40-BCE7-FDCEA75A637F}" dt="2020-09-04T17:17:31.928" v="3" actId="962"/>
          <ac:picMkLst>
            <pc:docMk/>
            <pc:sldMk cId="2981150653" sldId="386"/>
            <ac:picMk id="6" creationId="{FC80A8B8-BCC6-4154-BC37-7A91016F4B42}"/>
          </ac:picMkLst>
        </pc:picChg>
        <pc:picChg chg="del">
          <ac:chgData name="Bethany Bolen" userId="8e338a04f9f07398" providerId="LiveId" clId="{359B0CF5-5EA3-4A40-BCE7-FDCEA75A637F}" dt="2020-09-04T17:17:32.943" v="4" actId="478"/>
          <ac:picMkLst>
            <pc:docMk/>
            <pc:sldMk cId="2981150653" sldId="386"/>
            <ac:picMk id="2051" creationId="{00000000-0000-0000-0000-000000000000}"/>
          </ac:picMkLst>
        </pc:picChg>
      </pc:sldChg>
      <pc:sldChg chg="addSp delSp modSp mod">
        <pc:chgData name="Bethany Bolen" userId="8e338a04f9f07398" providerId="LiveId" clId="{359B0CF5-5EA3-4A40-BCE7-FDCEA75A637F}" dt="2020-09-04T17:18:57.330" v="66" actId="732"/>
        <pc:sldMkLst>
          <pc:docMk/>
          <pc:sldMk cId="539654433" sldId="388"/>
        </pc:sldMkLst>
        <pc:picChg chg="add mod ord modCrop">
          <ac:chgData name="Bethany Bolen" userId="8e338a04f9f07398" providerId="LiveId" clId="{359B0CF5-5EA3-4A40-BCE7-FDCEA75A637F}" dt="2020-09-04T17:18:57.330" v="66" actId="732"/>
          <ac:picMkLst>
            <pc:docMk/>
            <pc:sldMk cId="539654433" sldId="388"/>
            <ac:picMk id="6" creationId="{FA47428C-65B3-4CC7-9F07-0EDB643B5C41}"/>
          </ac:picMkLst>
        </pc:picChg>
        <pc:picChg chg="del mod">
          <ac:chgData name="Bethany Bolen" userId="8e338a04f9f07398" providerId="LiveId" clId="{359B0CF5-5EA3-4A40-BCE7-FDCEA75A637F}" dt="2020-09-04T17:18:49.254" v="64" actId="478"/>
          <ac:picMkLst>
            <pc:docMk/>
            <pc:sldMk cId="539654433" sldId="388"/>
            <ac:picMk id="1026" creationId="{00000000-0000-0000-0000-000000000000}"/>
          </ac:picMkLst>
        </pc:picChg>
      </pc:sldChg>
      <pc:sldChg chg="addSp delSp modSp mod">
        <pc:chgData name="Bethany Bolen" userId="8e338a04f9f07398" providerId="LiveId" clId="{359B0CF5-5EA3-4A40-BCE7-FDCEA75A637F}" dt="2020-09-04T17:20:04.505" v="106" actId="171"/>
        <pc:sldMkLst>
          <pc:docMk/>
          <pc:sldMk cId="1504535008" sldId="391"/>
        </pc:sldMkLst>
        <pc:picChg chg="add del mod">
          <ac:chgData name="Bethany Bolen" userId="8e338a04f9f07398" providerId="LiveId" clId="{359B0CF5-5EA3-4A40-BCE7-FDCEA75A637F}" dt="2020-09-04T17:19:59.418" v="99" actId="478"/>
          <ac:picMkLst>
            <pc:docMk/>
            <pc:sldMk cId="1504535008" sldId="391"/>
            <ac:picMk id="14" creationId="{CE129DAB-F53A-4F8B-A70D-7760BB5E8927}"/>
          </ac:picMkLst>
        </pc:picChg>
        <pc:picChg chg="add mod ord">
          <ac:chgData name="Bethany Bolen" userId="8e338a04f9f07398" providerId="LiveId" clId="{359B0CF5-5EA3-4A40-BCE7-FDCEA75A637F}" dt="2020-09-04T17:20:04.505" v="106" actId="171"/>
          <ac:picMkLst>
            <pc:docMk/>
            <pc:sldMk cId="1504535008" sldId="391"/>
            <ac:picMk id="16" creationId="{5ADE3DD3-CC1C-4057-B137-1A32CDAD1CD0}"/>
          </ac:picMkLst>
        </pc:picChg>
        <pc:picChg chg="del">
          <ac:chgData name="Bethany Bolen" userId="8e338a04f9f07398" providerId="LiveId" clId="{359B0CF5-5EA3-4A40-BCE7-FDCEA75A637F}" dt="2020-09-04T17:20:00.523" v="100" actId="478"/>
          <ac:picMkLst>
            <pc:docMk/>
            <pc:sldMk cId="1504535008" sldId="391"/>
            <ac:picMk id="1026" creationId="{00000000-0000-0000-0000-000000000000}"/>
          </ac:picMkLst>
        </pc:picChg>
      </pc:sldChg>
      <pc:sldChg chg="addSp delSp modSp mod">
        <pc:chgData name="Bethany Bolen" userId="8e338a04f9f07398" providerId="LiveId" clId="{359B0CF5-5EA3-4A40-BCE7-FDCEA75A637F}" dt="2020-09-04T17:19:21.141" v="76" actId="478"/>
        <pc:sldMkLst>
          <pc:docMk/>
          <pc:sldMk cId="4163989495" sldId="406"/>
        </pc:sldMkLst>
        <pc:picChg chg="add mod ord">
          <ac:chgData name="Bethany Bolen" userId="8e338a04f9f07398" providerId="LiveId" clId="{359B0CF5-5EA3-4A40-BCE7-FDCEA75A637F}" dt="2020-09-04T17:19:19.994" v="75" actId="167"/>
          <ac:picMkLst>
            <pc:docMk/>
            <pc:sldMk cId="4163989495" sldId="406"/>
            <ac:picMk id="6" creationId="{CCC2A008-CCF1-4BF2-9615-986A981B019A}"/>
          </ac:picMkLst>
        </pc:picChg>
        <pc:picChg chg="del">
          <ac:chgData name="Bethany Bolen" userId="8e338a04f9f07398" providerId="LiveId" clId="{359B0CF5-5EA3-4A40-BCE7-FDCEA75A637F}" dt="2020-09-04T17:19:21.141" v="76" actId="478"/>
          <ac:picMkLst>
            <pc:docMk/>
            <pc:sldMk cId="4163989495" sldId="406"/>
            <ac:picMk id="3074"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3/7/2021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digitalcollections.nypl.org/" TargetMode="External"/><Relationship Id="rId2" Type="http://schemas.openxmlformats.org/officeDocument/2006/relationships/slide" Target="../slides/slide74.xml"/><Relationship Id="rId1" Type="http://schemas.openxmlformats.org/officeDocument/2006/relationships/notesMaster" Target="../notesMasters/notesMaster1.xml"/><Relationship Id="rId4" Type="http://schemas.openxmlformats.org/officeDocument/2006/relationships/hyperlink" Target="http://items/510d47e1-341f-a3d9-e040-e00a18064a99" TargetMode="Externa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mat06066</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2461024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and is in the public domain. Source: https://www.metmuseum.org/art/collection/search/544674</a:t>
            </a:r>
          </a:p>
          <a:p>
            <a:endParaRPr lang="en-US" dirty="0"/>
          </a:p>
          <a:p>
            <a:r>
              <a:rPr lang="en-US" dirty="0"/>
              <a:t>met544674</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461024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archigallus was the chief priest of the cult of the Phrygian goddess Cybele and her consort </a:t>
            </a:r>
            <a:r>
              <a:rPr lang="en-US" dirty="0" err="1"/>
              <a:t>Attis</a:t>
            </a:r>
            <a:r>
              <a:rPr lang="en-US" dirty="0"/>
              <a:t> during the Roman period. This statue was photographed at the Ostia Museum.</a:t>
            </a:r>
          </a:p>
          <a:p>
            <a:endParaRPr lang="en-US" dirty="0"/>
          </a:p>
          <a:p>
            <a:r>
              <a:rPr lang="en-US" dirty="0"/>
              <a:t>tb0517172847</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mat06016</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715158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food made by Tamar is identified here as “cakes” (Heb. </a:t>
            </a:r>
            <a:r>
              <a:rPr lang="en-US" sz="1200" b="0" i="1" kern="1200" dirty="0" err="1">
                <a:solidFill>
                  <a:schemeClr val="tx1"/>
                </a:solidFill>
                <a:effectLst/>
                <a:latin typeface="+mn-lt"/>
                <a:ea typeface="+mn-ea"/>
                <a:cs typeface="+mn-cs"/>
              </a:rPr>
              <a:t>lavivah</a:t>
            </a:r>
            <a:r>
              <a:rPr lang="en-US" sz="1200" b="0" i="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לָבִיבָה</a:t>
            </a:r>
            <a:r>
              <a:rPr lang="en-US" sz="1200" b="0" i="0" u="none" strike="noStrike" kern="1200" baseline="0" dirty="0">
                <a:solidFill>
                  <a:schemeClr val="tx1"/>
                </a:solidFill>
                <a:latin typeface="+mn-lt"/>
                <a:ea typeface="+mn-ea"/>
                <a:cs typeface="+mn-cs"/>
              </a:rPr>
              <a:t>), small shaped loaves.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mat01316</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574610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1914.</a:t>
            </a:r>
          </a:p>
          <a:p>
            <a:endParaRPr lang="en-US" sz="1200" b="0" i="0" kern="1200" dirty="0">
              <a:solidFill>
                <a:schemeClr val="tx1"/>
              </a:solidFill>
              <a:effectLst/>
              <a:latin typeface="+mn-lt"/>
              <a:ea typeface="+mn-ea"/>
              <a:cs typeface="+mn-cs"/>
            </a:endParaRPr>
          </a:p>
          <a:p>
            <a:r>
              <a:rPr lang="en-US" dirty="0"/>
              <a:t>mat07553</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574610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a:t>This display was photographed at the Eretz Israel Museum in Tel Aviv.</a:t>
            </a:r>
          </a:p>
          <a:p>
            <a:endParaRPr lang="is-IS" dirty="0"/>
          </a:p>
          <a:p>
            <a:r>
              <a:rPr lang="is-IS" dirty="0"/>
              <a:t>tb061804691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574610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loaves may have been heart-shaped, as the word used here is similar to the Hebrew word for “heart” (</a:t>
            </a:r>
            <a:r>
              <a:rPr lang="en-US" sz="1200" b="0" i="1" u="none" strike="noStrike" kern="1200" baseline="0" dirty="0">
                <a:solidFill>
                  <a:schemeClr val="tx1"/>
                </a:solidFill>
                <a:latin typeface="+mn-lt"/>
                <a:ea typeface="+mn-ea"/>
                <a:cs typeface="+mn-cs"/>
              </a:rPr>
              <a:t>lev</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לֵב</a:t>
            </a:r>
            <a:r>
              <a:rPr lang="en-US" sz="1200" b="0" i="0" u="none" strike="noStrike" kern="1200" baseline="0" dirty="0">
                <a:solidFill>
                  <a:schemeClr val="tx1"/>
                </a:solidFill>
                <a:latin typeface="+mn-lt"/>
                <a:ea typeface="+mn-ea"/>
                <a:cs typeface="+mn-cs"/>
              </a:rPr>
              <a:t>, or </a:t>
            </a:r>
            <a:r>
              <a:rPr lang="en-US" sz="1200" b="0" i="1" u="none" strike="noStrike" kern="1200" baseline="0" dirty="0" err="1">
                <a:solidFill>
                  <a:schemeClr val="tx1"/>
                </a:solidFill>
                <a:latin typeface="+mn-lt"/>
                <a:ea typeface="+mn-ea"/>
                <a:cs typeface="+mn-cs"/>
              </a:rPr>
              <a:t>levav</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לֵבָב</a:t>
            </a:r>
            <a:r>
              <a:rPr lang="en-US" sz="1200" b="0" i="0" u="none" strike="noStrike" kern="1200" baseline="0" dirty="0">
                <a:solidFill>
                  <a:schemeClr val="tx1"/>
                </a:solidFill>
                <a:latin typeface="+mn-lt"/>
                <a:ea typeface="+mn-ea"/>
                <a:cs typeface="+mn-cs"/>
              </a:rPr>
              <a:t>; see HALOT entry for </a:t>
            </a:r>
            <a:r>
              <a:rPr lang="he-IL" sz="1200" b="0" i="0" u="none" strike="noStrike" kern="1200" baseline="0" dirty="0">
                <a:solidFill>
                  <a:schemeClr val="tx1"/>
                </a:solidFill>
                <a:latin typeface="+mn-lt"/>
                <a:ea typeface="+mn-ea"/>
                <a:cs typeface="+mn-cs"/>
              </a:rPr>
              <a:t>לְבִבָה</a:t>
            </a:r>
            <a:r>
              <a:rPr lang="en-US" sz="1200" b="0" i="0" u="none" strike="noStrike" kern="1200" baseline="0" dirty="0">
                <a:solidFill>
                  <a:schemeClr val="tx1"/>
                </a:solidFill>
                <a:latin typeface="+mn-lt"/>
                <a:ea typeface="+mn-ea"/>
                <a:cs typeface="+mn-cs"/>
              </a:rPr>
              <a:t>). </a:t>
            </a:r>
            <a:r>
              <a:rPr lang="en-US" sz="1200" kern="1200" dirty="0">
                <a:solidFill>
                  <a:schemeClr val="tx1"/>
                </a:solidFill>
                <a:effectLst/>
                <a:latin typeface="+mn-lt"/>
                <a:ea typeface="+mn-ea"/>
                <a:cs typeface="+mn-cs"/>
              </a:rPr>
              <a:t>This photograph was taken at Nazareth Village.</a:t>
            </a:r>
          </a:p>
          <a:p>
            <a:endParaRPr lang="en-US" dirty="0"/>
          </a:p>
          <a:p>
            <a:r>
              <a:rPr lang="en-US" dirty="0"/>
              <a:t>tb011406568</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574610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ceramic</a:t>
            </a:r>
            <a:r>
              <a:rPr lang="en-US" baseline="0" dirty="0"/>
              <a:t> disc shown here was used for baking bread over a bed of coals, much like the metal dome in the previous slide. The dimples on the surface helped to keep the bread from sticking. Although this example is several centuries later than the time of Tamar, many earlier examples are known. A number of these bread-baking trays were recovered from Khirbet Qeiyafa, contemporaneous with the time of this story. This tray was photographed at the</a:t>
            </a:r>
            <a:r>
              <a:rPr lang="en-US" dirty="0"/>
              <a:t> Hecht Museum at the University of Haifa.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cm1706261448</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979040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fact that there were multiple</a:t>
            </a:r>
            <a:r>
              <a:rPr lang="en-US" baseline="0" dirty="0"/>
              <a:t> people attending to Amnon reminds the reader that Amnon was the oldest son of David (2 Sam 3:2), which would have made him the presumptive heir to the throne. </a:t>
            </a:r>
            <a:r>
              <a:rPr lang="en-US" sz="1200" b="0" i="0" kern="1200" dirty="0">
                <a:solidFill>
                  <a:schemeClr val="tx1"/>
                </a:solidFill>
                <a:effectLst/>
                <a:latin typeface="+mn-lt"/>
                <a:ea typeface="+mn-ea"/>
                <a:cs typeface="+mn-cs"/>
              </a:rPr>
              <a:t>This American Colony photograph was taken between 1900 and 1920.</a:t>
            </a:r>
            <a:endParaRPr lang="en-US" dirty="0"/>
          </a:p>
          <a:p>
            <a:endParaRPr lang="en-US" dirty="0"/>
          </a:p>
          <a:p>
            <a:r>
              <a:rPr lang="en-US" dirty="0"/>
              <a:t>mat01347</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288601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Absalom is listed as the third</a:t>
            </a:r>
            <a:r>
              <a:rPr lang="en-US" sz="1200" b="0" i="0" kern="1200" baseline="0" dirty="0">
                <a:solidFill>
                  <a:schemeClr val="tx1"/>
                </a:solidFill>
                <a:effectLst/>
                <a:latin typeface="+mn-lt"/>
                <a:ea typeface="+mn-ea"/>
                <a:cs typeface="+mn-cs"/>
              </a:rPr>
              <a:t> son of David, born to David’s wife </a:t>
            </a:r>
            <a:r>
              <a:rPr lang="en-US" sz="1200" b="0" i="0" kern="1200" baseline="0" dirty="0" err="1">
                <a:solidFill>
                  <a:schemeClr val="tx1"/>
                </a:solidFill>
                <a:effectLst/>
                <a:latin typeface="+mn-lt"/>
                <a:ea typeface="+mn-ea"/>
                <a:cs typeface="+mn-cs"/>
              </a:rPr>
              <a:t>Maacah</a:t>
            </a:r>
            <a:r>
              <a:rPr lang="en-US" sz="1200" b="0" i="0" kern="1200" baseline="0" dirty="0">
                <a:solidFill>
                  <a:schemeClr val="tx1"/>
                </a:solidFill>
                <a:effectLst/>
                <a:latin typeface="+mn-lt"/>
                <a:ea typeface="+mn-ea"/>
                <a:cs typeface="+mn-cs"/>
              </a:rPr>
              <a:t> who was the daughter of </a:t>
            </a:r>
            <a:r>
              <a:rPr lang="en-US" sz="1200" b="0" i="0" kern="1200" baseline="0" dirty="0" err="1">
                <a:solidFill>
                  <a:schemeClr val="tx1"/>
                </a:solidFill>
                <a:effectLst/>
                <a:latin typeface="+mn-lt"/>
                <a:ea typeface="+mn-ea"/>
                <a:cs typeface="+mn-cs"/>
              </a:rPr>
              <a:t>Talmai</a:t>
            </a:r>
            <a:r>
              <a:rPr lang="en-US" sz="1200" b="0" i="0" kern="1200" baseline="0" dirty="0">
                <a:solidFill>
                  <a:schemeClr val="tx1"/>
                </a:solidFill>
                <a:effectLst/>
                <a:latin typeface="+mn-lt"/>
                <a:ea typeface="+mn-ea"/>
                <a:cs typeface="+mn-cs"/>
              </a:rPr>
              <a:t>, king of Geshur (2 Sam 3:3). This would make both Absalom and Tamar half-Israelite by blood. </a:t>
            </a:r>
            <a:r>
              <a:rPr lang="en-US" sz="1200" b="0" i="0" kern="1200" dirty="0">
                <a:solidFill>
                  <a:schemeClr val="tx1"/>
                </a:solidFill>
                <a:effectLst/>
                <a:latin typeface="+mn-lt"/>
                <a:ea typeface="+mn-ea"/>
                <a:cs typeface="+mn-cs"/>
              </a:rPr>
              <a:t>This American Colony photograph was taken between 1898 and 1914.</a:t>
            </a:r>
          </a:p>
          <a:p>
            <a:endParaRPr lang="en-US" sz="1200" b="0" i="0" kern="1200" dirty="0">
              <a:solidFill>
                <a:schemeClr val="tx1"/>
              </a:solidFill>
              <a:effectLst/>
              <a:latin typeface="+mn-lt"/>
              <a:ea typeface="+mn-ea"/>
              <a:cs typeface="+mn-cs"/>
            </a:endParaRPr>
          </a:p>
          <a:p>
            <a:r>
              <a:rPr lang="en-US" dirty="0"/>
              <a:t>mat06833</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Although the word translated here as “bedroom” (Heb. </a:t>
            </a:r>
            <a:r>
              <a:rPr lang="en-US" sz="1200" b="0" i="1" kern="1200" dirty="0" err="1">
                <a:solidFill>
                  <a:schemeClr val="tx1"/>
                </a:solidFill>
                <a:effectLst/>
                <a:latin typeface="+mn-lt"/>
                <a:ea typeface="+mn-ea"/>
                <a:cs typeface="+mn-cs"/>
              </a:rPr>
              <a:t>cheder</a:t>
            </a:r>
            <a:r>
              <a:rPr lang="en-US" sz="1200" b="0" i="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חֶדֶר</a:t>
            </a:r>
            <a:r>
              <a:rPr lang="en-US" sz="1200" b="0" i="0" kern="1200" dirty="0">
                <a:solidFill>
                  <a:schemeClr val="tx1"/>
                </a:solidFill>
                <a:effectLst/>
                <a:latin typeface="+mn-lt"/>
                <a:ea typeface="+mn-ea"/>
                <a:cs typeface="+mn-cs"/>
              </a:rPr>
              <a:t>) does not refer to a bedroom</a:t>
            </a:r>
            <a:r>
              <a:rPr lang="en-US" sz="1200" b="0" i="0" kern="1200" baseline="0" dirty="0">
                <a:solidFill>
                  <a:schemeClr val="tx1"/>
                </a:solidFill>
                <a:effectLst/>
                <a:latin typeface="+mn-lt"/>
                <a:ea typeface="+mn-ea"/>
                <a:cs typeface="+mn-cs"/>
              </a:rPr>
              <a:t> in every case (e.g., 1 Chr 28:11; </a:t>
            </a:r>
            <a:r>
              <a:rPr lang="en-US" sz="1200" b="0" i="0" kern="1200" baseline="0" dirty="0" err="1">
                <a:solidFill>
                  <a:schemeClr val="tx1"/>
                </a:solidFill>
                <a:effectLst/>
                <a:latin typeface="+mn-lt"/>
                <a:ea typeface="+mn-ea"/>
                <a:cs typeface="+mn-cs"/>
              </a:rPr>
              <a:t>Deut</a:t>
            </a:r>
            <a:r>
              <a:rPr lang="en-US" sz="1200" b="0" i="0" kern="1200" baseline="0" dirty="0">
                <a:solidFill>
                  <a:schemeClr val="tx1"/>
                </a:solidFill>
                <a:effectLst/>
                <a:latin typeface="+mn-lt"/>
                <a:ea typeface="+mn-ea"/>
                <a:cs typeface="+mn-cs"/>
              </a:rPr>
              <a:t> 32:25), it is most often used this way (cf. 1 Kgs 1:15; Song 1:4; ), and the context indicates that such an understanding is to be taken here as well.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mat05610</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288601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Amnon demanded sexual favors from Tamar that, according to Israelite law, were reserved for those who were married. Tamar appealed to this standard when she asked Amnon to make his request to the king. The tomb painting shown here comes from the tomb of </a:t>
            </a:r>
            <a:r>
              <a:rPr lang="en-US" baseline="0" dirty="0" err="1"/>
              <a:t>Khety</a:t>
            </a:r>
            <a:r>
              <a:rPr lang="en-US" baseline="0" dirty="0"/>
              <a:t> and shows scenes from an Egyptian marriage and wedding night. The tomb dates from the reign of Mentuhotep II in the 11th dynasty, around 2051–2000 BC.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adr1603247490</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“violate” (Heb. </a:t>
            </a:r>
            <a:r>
              <a:rPr lang="en-US" i="1" dirty="0" err="1"/>
              <a:t>anah</a:t>
            </a:r>
            <a:r>
              <a:rPr lang="en-US" dirty="0"/>
              <a:t>, </a:t>
            </a:r>
            <a:r>
              <a:rPr lang="he-IL" sz="1200" b="0" i="0" u="none" strike="noStrike" kern="1200" baseline="0" dirty="0">
                <a:solidFill>
                  <a:schemeClr val="tx1"/>
                </a:solidFill>
                <a:latin typeface="+mn-lt"/>
                <a:ea typeface="+mn-ea"/>
                <a:cs typeface="+mn-cs"/>
              </a:rPr>
              <a:t>עָנָה</a:t>
            </a:r>
            <a:r>
              <a:rPr lang="en-US" sz="1200" b="0" i="0" u="none" strike="noStrike" kern="1200" baseline="0" dirty="0">
                <a:solidFill>
                  <a:schemeClr val="tx1"/>
                </a:solidFill>
                <a:latin typeface="+mn-lt"/>
                <a:ea typeface="+mn-ea"/>
                <a:cs typeface="+mn-cs"/>
              </a:rPr>
              <a:t>) means to oppress, afflict, or do violence to someone. It is used elsewhere to describe rape (e.g., Gen 34:2; Judg 19:24; Lam 5:11), as it is here. </a:t>
            </a:r>
            <a:r>
              <a:rPr lang="en-US" baseline="0" dirty="0"/>
              <a:t>This carving depicts a form of violence that is different, but which could be described using the same word (e.g., </a:t>
            </a:r>
            <a:r>
              <a:rPr lang="en-US" baseline="0" dirty="0" err="1"/>
              <a:t>Pss</a:t>
            </a:r>
            <a:r>
              <a:rPr lang="en-US" baseline="0" dirty="0"/>
              <a:t> 88:7; 105:18). This relief comes from the palace of Sennacherib at Nineveh and dates to about 700 BC. It was photographed at the British Museum.</a:t>
            </a:r>
            <a:endParaRPr lang="en-US" dirty="0"/>
          </a:p>
          <a:p>
            <a:endParaRPr lang="en-US" dirty="0"/>
          </a:p>
          <a:p>
            <a:r>
              <a:rPr lang="en-US" dirty="0"/>
              <a:t>adr1805195374</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Tamar appears to offer herself as a bride to Amnon,</a:t>
            </a:r>
            <a:r>
              <a:rPr lang="en-US" sz="1200" b="0" i="0" kern="1200" baseline="0" dirty="0">
                <a:solidFill>
                  <a:schemeClr val="tx1"/>
                </a:solidFill>
                <a:effectLst/>
                <a:latin typeface="+mn-lt"/>
                <a:ea typeface="+mn-ea"/>
                <a:cs typeface="+mn-cs"/>
              </a:rPr>
              <a:t> on the condition that he go about it as a righteous man would.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mat01236</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2527364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oil on canvas painting was photographed at the </a:t>
            </a:r>
            <a:r>
              <a:rPr lang="en-US" dirty="0" err="1"/>
              <a:t>Musée</a:t>
            </a:r>
            <a:r>
              <a:rPr lang="en-US" dirty="0"/>
              <a:t> d'Orsay in Paris. This image comes from </a:t>
            </a:r>
            <a:r>
              <a:rPr lang="en-US" dirty="0" err="1"/>
              <a:t>Sailko</a:t>
            </a:r>
            <a:r>
              <a:rPr lang="en-US" dirty="0"/>
              <a:t> and is licensed under CC BY 3.0, via Wikimedia Commons: https://commons.wikimedia.org/wiki/File:Alexandre_cabanel,_thamar,_1875,_01.JPG. A removable graphic has been added to avoid causing surprise or offense.</a:t>
            </a:r>
          </a:p>
          <a:p>
            <a:endParaRPr lang="en-US" dirty="0"/>
          </a:p>
          <a:p>
            <a:r>
              <a:rPr lang="en-US" dirty="0"/>
              <a:t>wiki12092015133305</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marble theater mask from Athens, associated with the Greek New Comedy, illustrates</a:t>
            </a:r>
            <a:r>
              <a:rPr lang="en-US" baseline="0" dirty="0"/>
              <a:t> the kind of anger and disgust attributed to Amnon by the narrator. This mask is considered to be a late Hellenistic copy of an original from the 4th century BC. It </a:t>
            </a:r>
            <a:r>
              <a:rPr lang="en-US" dirty="0"/>
              <a:t>was photographed at the National Archaeological Museum in Athens.</a:t>
            </a:r>
          </a:p>
          <a:p>
            <a:endParaRPr lang="en-US" dirty="0"/>
          </a:p>
          <a:p>
            <a:r>
              <a:rPr lang="en-US" dirty="0"/>
              <a:t>tb011117503</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Amnon’s command for Tamar to leave may</a:t>
            </a:r>
            <a:r>
              <a:rPr lang="en-US" baseline="0" dirty="0"/>
              <a:t> have carried a threatening tone, illustrated here by a figurine of Baal with his arm upraised in an aggressive and threatening posture known as a “smiting pose.” Other depictions of Canaanite gods in this pose show them holding a spear or a lightning bolt in the upraised arm. </a:t>
            </a:r>
            <a:r>
              <a:rPr lang="en-US" dirty="0"/>
              <a:t>This figurine was</a:t>
            </a:r>
            <a:r>
              <a:rPr lang="en-US" baseline="0" dirty="0"/>
              <a:t> photographed at the </a:t>
            </a:r>
            <a:r>
              <a:rPr lang="en-US" dirty="0"/>
              <a:t>Hecht</a:t>
            </a:r>
            <a:r>
              <a:rPr lang="en-US" baseline="0" dirty="0"/>
              <a:t> Museum at the University of Haifa.</a:t>
            </a:r>
            <a:endParaRPr lang="en-US" dirty="0"/>
          </a:p>
          <a:p>
            <a:endParaRPr lang="en-US" dirty="0"/>
          </a:p>
          <a:p>
            <a:r>
              <a:rPr lang="en-US" dirty="0"/>
              <a:t>adr1805228824</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figure of a woman with clasped hands illustrates the posture of a</a:t>
            </a:r>
            <a:r>
              <a:rPr lang="en-US" baseline="0" dirty="0"/>
              <a:t> supplicant. Such a pose is usually associated with a faithful follower of a god when the supplicant is righteous and perhaps asking for the favor of the god. </a:t>
            </a:r>
            <a:r>
              <a:rPr lang="en-US" dirty="0"/>
              <a:t>This statue was photographed at the British Museum.</a:t>
            </a:r>
          </a:p>
          <a:p>
            <a:endParaRPr lang="en-US" dirty="0"/>
          </a:p>
          <a:p>
            <a:r>
              <a:rPr lang="en-US" dirty="0"/>
              <a:t>tb0929197402</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mat05442</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17379583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term for this</a:t>
            </a:r>
            <a:r>
              <a:rPr lang="en-US" dirty="0"/>
              <a:t> robe (Heb. </a:t>
            </a:r>
            <a:r>
              <a:rPr lang="en-US" i="1" dirty="0" err="1"/>
              <a:t>kethoneth</a:t>
            </a:r>
            <a:r>
              <a:rPr lang="en-US" dirty="0"/>
              <a:t>, </a:t>
            </a:r>
            <a:r>
              <a:rPr lang="he-IL" sz="1200" b="0" i="0" u="none" strike="noStrike" kern="1200" baseline="0" dirty="0">
                <a:solidFill>
                  <a:schemeClr val="tx1"/>
                </a:solidFill>
                <a:latin typeface="+mn-lt"/>
                <a:ea typeface="+mn-ea"/>
                <a:cs typeface="+mn-cs"/>
              </a:rPr>
              <a:t>כְּתֹנֶת</a:t>
            </a:r>
            <a:r>
              <a:rPr lang="en-US" sz="1200" b="0" i="0" u="none" strike="noStrike" kern="1200" baseline="0" dirty="0">
                <a:solidFill>
                  <a:schemeClr val="tx1"/>
                </a:solidFill>
                <a:latin typeface="+mn-lt"/>
                <a:ea typeface="+mn-ea"/>
                <a:cs typeface="+mn-cs"/>
              </a:rPr>
              <a:t>)</a:t>
            </a:r>
            <a:r>
              <a:rPr lang="en-US" dirty="0"/>
              <a:t> is</a:t>
            </a:r>
            <a:r>
              <a:rPr lang="en-US" baseline="0" dirty="0"/>
              <a:t> the same word used for Joseph’s “coat” in Genesis 37:3, the interpretation of which has been long debated. Because of its use here with the queen’s daughter, it may signify the clothing of royalty, which would cast in a different light Jacob’s giving of it to Joseph (signifying rulership over his brothers). The traditional translation of this word in the Joseph story is a “coat of many colors.” This image of a g</a:t>
            </a:r>
            <a:r>
              <a:rPr lang="en-US" dirty="0"/>
              <a:t>ouache on board painting </a:t>
            </a:r>
            <a:r>
              <a:rPr lang="en-US" sz="1200" b="0" i="0" kern="1200" dirty="0">
                <a:solidFill>
                  <a:schemeClr val="tx1"/>
                </a:solidFill>
                <a:effectLst/>
                <a:latin typeface="+mn-lt"/>
                <a:ea typeface="+mn-ea"/>
                <a:cs typeface="+mn-cs"/>
              </a:rPr>
              <a:t>is in the public domain, via The Jewish Museum: https://thejewishmuseum.org/collection/26535-desolation-of-tamar.</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tjm26535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bust was photographed</a:t>
            </a:r>
            <a:r>
              <a:rPr lang="en-US" baseline="0" dirty="0"/>
              <a:t> at the Alexandria National Museum.</a:t>
            </a:r>
          </a:p>
          <a:p>
            <a:endParaRPr lang="en-US" dirty="0"/>
          </a:p>
          <a:p>
            <a:r>
              <a:rPr lang="en-US" dirty="0"/>
              <a:t>adr1603268209</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Placing dust or ashes on one’s head was a sign of mourning and distress. This relief shows two men in mourning, pouring dust over their heads (cf. 1 Sam 4:12). </a:t>
            </a:r>
            <a:r>
              <a:rPr lang="en-US" dirty="0"/>
              <a:t>This image comes from the Brooklyn Museum and is in the public domain. Source: https://www.brooklynmuseum.org/opencollection/objects/3783.</a:t>
            </a:r>
          </a:p>
          <a:p>
            <a:endParaRPr lang="en-US" dirty="0"/>
          </a:p>
          <a:p>
            <a:r>
              <a:rPr lang="en-US" dirty="0"/>
              <a:t>bmny3783</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42123926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was photographed at the San Antonio Museum of Art.</a:t>
            </a:r>
          </a:p>
          <a:p>
            <a:endParaRPr lang="en-US" dirty="0"/>
          </a:p>
          <a:p>
            <a:r>
              <a:rPr lang="en-US" dirty="0"/>
              <a:t>tb111716835</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6703425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image of a g</a:t>
            </a:r>
            <a:r>
              <a:rPr lang="en-US" dirty="0"/>
              <a:t>ouache on board painting</a:t>
            </a:r>
            <a:r>
              <a:rPr lang="en-US" baseline="0" dirty="0"/>
              <a:t> </a:t>
            </a:r>
            <a:r>
              <a:rPr lang="en-US" sz="1200" b="0" i="0" kern="1200" dirty="0">
                <a:solidFill>
                  <a:schemeClr val="tx1"/>
                </a:solidFill>
                <a:effectLst/>
                <a:latin typeface="+mn-lt"/>
                <a:ea typeface="+mn-ea"/>
                <a:cs typeface="+mn-cs"/>
              </a:rPr>
              <a:t>is in the public domain, via The Jewish Museum</a:t>
            </a:r>
            <a:r>
              <a:rPr lang="en-US" sz="1200" b="0" i="0" kern="1200" baseline="0" dirty="0">
                <a:solidFill>
                  <a:schemeClr val="tx1"/>
                </a:solidFill>
                <a:effectLst/>
                <a:latin typeface="+mn-lt"/>
                <a:ea typeface="+mn-ea"/>
                <a:cs typeface="+mn-cs"/>
              </a:rPr>
              <a:t>: https://thejewishmuseum.org/collection/26539-absalom.</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tjm26539</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0298802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Somehow Absalom</a:t>
            </a:r>
            <a:r>
              <a:rPr lang="en-US" baseline="0" dirty="0"/>
              <a:t> perceived what had happened between Amnon and Tamar, although the text does not indicate that she explained how Amnon had violated her. This relief depicts a violent struggle between a male Greek warrior and an Amazon, illustrating the violence of Amnon’s attack on Tamar. </a:t>
            </a:r>
            <a:r>
              <a:rPr lang="en-US" dirty="0"/>
              <a:t>This relief is one of a set that was recovered from a shipwreck at</a:t>
            </a:r>
            <a:r>
              <a:rPr lang="en-US" baseline="0" dirty="0"/>
              <a:t> Piraeus, the harbor of Athens. It was probably headed for Rome, where other reliefs from the same workshop have been found. This relief </a:t>
            </a:r>
            <a:r>
              <a:rPr lang="en-US" dirty="0"/>
              <a:t>was photographed at the Archaeological Museum of Piraeus. A</a:t>
            </a:r>
            <a:r>
              <a:rPr lang="en-US" baseline="0" dirty="0"/>
              <a:t> r</a:t>
            </a:r>
            <a:r>
              <a:rPr lang="en-US" dirty="0"/>
              <a:t>emovable graphic has been added to avoid causing offense or surprise.</a:t>
            </a:r>
            <a:r>
              <a:rPr lang="en-US" baseline="0" dirty="0"/>
              <a:t> </a:t>
            </a:r>
            <a:endParaRPr lang="en-US" dirty="0"/>
          </a:p>
          <a:p>
            <a:endParaRPr lang="en-US" dirty="0"/>
          </a:p>
          <a:p>
            <a:r>
              <a:rPr lang="en-US" dirty="0"/>
              <a:t>This image comes from George E. </a:t>
            </a:r>
            <a:r>
              <a:rPr lang="en-US" dirty="0" err="1"/>
              <a:t>Koronaios</a:t>
            </a:r>
            <a:r>
              <a:rPr lang="en-US" dirty="0"/>
              <a:t> and is licensed under CC BY-SA 2.0, via Wikimedia Commons: https://commons.wikimedia.org/wiki/File:Two_plaques_with_identical_representations_in_relief_of_a_pursued_Amazon._2nd_cent._A.D.jpg.</a:t>
            </a:r>
          </a:p>
          <a:p>
            <a:endParaRPr lang="en-US" dirty="0"/>
          </a:p>
          <a:p>
            <a:r>
              <a:rPr lang="en-US" dirty="0"/>
              <a:t>wiki04192018125041</a:t>
            </a:r>
          </a:p>
        </p:txBody>
      </p:sp>
      <p:sp>
        <p:nvSpPr>
          <p:cNvPr id="4" name="Slide Number Placeholder 3"/>
          <p:cNvSpPr>
            <a:spLocks noGrp="1"/>
          </p:cNvSpPr>
          <p:nvPr>
            <p:ph type="sldNum" sz="quarter" idx="5"/>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4643742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word “desolate” (Heb. </a:t>
            </a:r>
            <a:r>
              <a:rPr lang="en-US" sz="1200" b="0" i="1" kern="1200" dirty="0" err="1">
                <a:solidFill>
                  <a:schemeClr val="tx1"/>
                </a:solidFill>
                <a:effectLst/>
                <a:latin typeface="+mn-lt"/>
                <a:ea typeface="+mn-ea"/>
                <a:cs typeface="+mn-cs"/>
              </a:rPr>
              <a:t>shamem</a:t>
            </a:r>
            <a:r>
              <a:rPr lang="en-US" sz="1200" b="0" i="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שָׁמֵם</a:t>
            </a:r>
            <a:r>
              <a:rPr lang="en-US" sz="1200" b="0" i="0" u="none" strike="noStrike" kern="1200" baseline="0" dirty="0">
                <a:solidFill>
                  <a:schemeClr val="tx1"/>
                </a:solidFill>
                <a:latin typeface="+mn-lt"/>
                <a:ea typeface="+mn-ea"/>
                <a:cs typeface="+mn-cs"/>
              </a:rPr>
              <a:t>) in this context means that Tamar lived in isolation, removed from contact with other people because of some affliction. This isolation would have meant that she no longer participated in activities related to the royal court, or social gatherings in general. </a:t>
            </a:r>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mat06425</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31524984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King David Street is located west of the Old City of Jerusalem.</a:t>
            </a:r>
          </a:p>
          <a:p>
            <a:endParaRPr lang="en-US" dirty="0"/>
          </a:p>
          <a:p>
            <a:r>
              <a:rPr lang="en-US" dirty="0"/>
              <a:t>tb072404728</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427465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theater mask was photographed</a:t>
            </a:r>
            <a:r>
              <a:rPr lang="en-US" baseline="0" dirty="0"/>
              <a:t> at the National Museum of Rome at the Diocletian Baths. This image comes from </a:t>
            </a:r>
            <a:r>
              <a:rPr lang="en-US" dirty="0"/>
              <a:t>Livioandronico2013 and is licensed under CC BY-SA 4.0, via Wikimedia Commons: https://commons.wikimedia.org/wiki/File:Sculptures_of_Roman_theater_masks_in_Baths_of_Diocletian.jpg.</a:t>
            </a:r>
          </a:p>
          <a:p>
            <a:endParaRPr lang="en-US" dirty="0"/>
          </a:p>
          <a:p>
            <a:r>
              <a:rPr lang="en-US" dirty="0"/>
              <a:t>wiki010420151837412013</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427465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Getty Villa in southern California.</a:t>
            </a:r>
          </a:p>
          <a:p>
            <a:endParaRPr lang="en-US" dirty="0"/>
          </a:p>
          <a:p>
            <a:r>
              <a:rPr lang="en-US" dirty="0"/>
              <a:t>tb100919711</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sz="1200" dirty="0"/>
              <a:t>Sheep shearing, a time for celebration took place ‘after the summer grazing when the profits were distributed’ (Ralph Gower, </a:t>
            </a:r>
            <a:r>
              <a:rPr lang="en-US" sz="1200" i="1" dirty="0"/>
              <a:t>The New Manners and Customs of Bible Times</a:t>
            </a:r>
            <a:r>
              <a:rPr lang="en-US" sz="1200" i="0" dirty="0"/>
              <a:t> [Chicago: Moody Press, 1987], 143). Plucking by hand and/or with the help of bronze combs sufficed for shearing sheep until the Iron Age, when iron shears came into use (Nina Hyde, “Wool—Fabric of History,” </a:t>
            </a:r>
            <a:r>
              <a:rPr lang="en-US" sz="1200" i="1" dirty="0"/>
              <a:t>National Geographic </a:t>
            </a:r>
            <a:r>
              <a:rPr lang="en-US" sz="1200" i="0" dirty="0"/>
              <a:t>173/5 [1988]: 557).” Source: </a:t>
            </a:r>
            <a:r>
              <a:rPr lang="en-US" dirty="0"/>
              <a:t>Ronald F. Youngblood, “1, 2 Samuel” in </a:t>
            </a:r>
            <a:r>
              <a:rPr lang="en-US" i="1" dirty="0"/>
              <a:t>The Expositor’s Bible Commentary</a:t>
            </a:r>
            <a:r>
              <a:rPr lang="en-US" dirty="0"/>
              <a:t>. Revised Edition. Vol. 3. Ed. Tremper Longman III and David E. Garland. Grand Rapids: Zondervan, 2009: 241.</a:t>
            </a:r>
          </a:p>
          <a:p>
            <a:endParaRPr lang="en-US" dirty="0"/>
          </a:p>
          <a:p>
            <a:r>
              <a:rPr lang="en-US" dirty="0"/>
              <a:t>tb031405403</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30700361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Sheep shearing is typically</a:t>
            </a:r>
            <a:r>
              <a:rPr lang="en-US" baseline="0" dirty="0"/>
              <a:t> done in the spring of the year. This and several of the slides that follow show hand shearing of sheep as it is practiced today in the land of Israel.</a:t>
            </a:r>
          </a:p>
          <a:p>
            <a:endParaRPr lang="en-US" dirty="0"/>
          </a:p>
          <a:p>
            <a:r>
              <a:rPr lang="en-US" dirty="0"/>
              <a:t>tb050206625c</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Amnon was David’s first-born</a:t>
            </a:r>
            <a:r>
              <a:rPr lang="en-US" sz="1200" b="0" i="0" kern="1200" baseline="0" dirty="0">
                <a:solidFill>
                  <a:schemeClr val="tx1"/>
                </a:solidFill>
                <a:effectLst/>
                <a:latin typeface="+mn-lt"/>
                <a:ea typeface="+mn-ea"/>
                <a:cs typeface="+mn-cs"/>
              </a:rPr>
              <a:t> son, by Ahinoam the Jezreelitess (2 Sam 3:2). Presumably he would have been first in line for the throne. Tamar was his half-sister, as they had the same father but different mothers. </a:t>
            </a:r>
            <a:r>
              <a:rPr lang="en-US" sz="1200" b="0" i="0" kern="1200" dirty="0">
                <a:solidFill>
                  <a:schemeClr val="tx1"/>
                </a:solidFill>
                <a:effectLst/>
                <a:latin typeface="+mn-lt"/>
                <a:ea typeface="+mn-ea"/>
                <a:cs typeface="+mn-cs"/>
              </a:rPr>
              <a:t>This American Colony photograph was taken between 1898 and 1914.</a:t>
            </a:r>
          </a:p>
          <a:p>
            <a:endParaRPr lang="en-US" sz="1200" b="0" i="0" kern="1200" dirty="0">
              <a:solidFill>
                <a:schemeClr val="tx1"/>
              </a:solidFill>
              <a:effectLst/>
              <a:latin typeface="+mn-lt"/>
              <a:ea typeface="+mn-ea"/>
              <a:cs typeface="+mn-cs"/>
            </a:endParaRPr>
          </a:p>
          <a:p>
            <a:r>
              <a:rPr lang="en-US" dirty="0"/>
              <a:t>mat06826</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34107538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tb050206626b</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As can be seen in this photo, the feet</a:t>
            </a:r>
            <a:r>
              <a:rPr lang="en-US" baseline="0" dirty="0"/>
              <a:t> of the sheep are bound to prevent it from struggling and running off.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tb050206649</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tb050206647</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s-IS" dirty="0"/>
              <a:t>This man is using a pair of scissor-like</a:t>
            </a:r>
            <a:r>
              <a:rPr lang="is-IS" baseline="0" dirty="0"/>
              <a:t> blade shears to shear the sheep. Similar shears are known from at least the late Hellenistic period. The next slide includes an example.</a:t>
            </a:r>
          </a:p>
          <a:p>
            <a:pPr marL="0" marR="0" indent="0" algn="l" defTabSz="914400" rtl="0" eaLnBrk="1" fontAlgn="auto" latinLnBrk="0" hangingPunct="1">
              <a:lnSpc>
                <a:spcPct val="100000"/>
              </a:lnSpc>
              <a:spcBef>
                <a:spcPts val="0"/>
              </a:spcBef>
              <a:spcAft>
                <a:spcPts val="0"/>
              </a:spcAft>
              <a:buClrTx/>
              <a:buSzTx/>
              <a:buFontTx/>
              <a:buNone/>
              <a:tabLst/>
              <a:defRPr/>
            </a:pPr>
            <a:endParaRPr lang="is-IS" dirty="0"/>
          </a:p>
          <a:p>
            <a:pPr marL="0" marR="0" indent="0" algn="l" defTabSz="914400" rtl="0" eaLnBrk="1" fontAlgn="auto" latinLnBrk="0" hangingPunct="1">
              <a:lnSpc>
                <a:spcPct val="100000"/>
              </a:lnSpc>
              <a:spcBef>
                <a:spcPts val="0"/>
              </a:spcBef>
              <a:spcAft>
                <a:spcPts val="0"/>
              </a:spcAft>
              <a:buClrTx/>
              <a:buSzTx/>
              <a:buFontTx/>
              <a:buNone/>
              <a:tabLst/>
              <a:defRPr/>
            </a:pPr>
            <a:r>
              <a:rPr lang="is-IS" dirty="0"/>
              <a:t>tb050206659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s-IS" dirty="0"/>
              <a:t>This set of blade shears dates to about the time of Christ. Scissor-like instruments are known from both</a:t>
            </a:r>
            <a:r>
              <a:rPr lang="is-IS" baseline="0" dirty="0"/>
              <a:t> Mesopotamia and Egypt from about 1500 BC. </a:t>
            </a:r>
            <a:r>
              <a:rPr lang="is-IS" dirty="0"/>
              <a:t>This display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is-I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tb1001199917</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tb050206628</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tb050206626</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s-IS" dirty="0"/>
              <a:t>tb050206633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s-IS" dirty="0"/>
              <a:t>tb050206642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tb050206645</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2009805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That Amnon became “frustrated” (Heb. </a:t>
            </a:r>
            <a:r>
              <a:rPr lang="en-US" sz="1200" b="0" i="1" kern="1200" dirty="0" err="1">
                <a:solidFill>
                  <a:schemeClr val="tx1"/>
                </a:solidFill>
                <a:effectLst/>
                <a:latin typeface="+mn-lt"/>
                <a:ea typeface="+mn-ea"/>
                <a:cs typeface="+mn-cs"/>
              </a:rPr>
              <a:t>tsarar</a:t>
            </a:r>
            <a:r>
              <a:rPr lang="en-US" sz="1200" b="0" i="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צָרַר</a:t>
            </a:r>
            <a:r>
              <a:rPr lang="en-US" sz="1200" b="0" i="0" u="none" strike="noStrike" kern="1200" baseline="0" dirty="0">
                <a:solidFill>
                  <a:schemeClr val="tx1"/>
                </a:solidFill>
                <a:latin typeface="+mn-lt"/>
                <a:ea typeface="+mn-ea"/>
                <a:cs typeface="+mn-cs"/>
              </a:rPr>
              <a:t>) indicates that he was anxious and feeling cramped or constricted; the word may also carry overtones of depression and worry, similar to the expression on this mask. </a:t>
            </a:r>
            <a:r>
              <a:rPr lang="en-US" sz="1200" b="0" i="0" kern="1200" dirty="0">
                <a:solidFill>
                  <a:schemeClr val="tx1"/>
                </a:solidFill>
                <a:effectLst/>
                <a:latin typeface="+mn-lt"/>
                <a:ea typeface="+mn-ea"/>
                <a:cs typeface="+mn-cs"/>
              </a:rPr>
              <a:t>This theater mask is thought to be a Late Hellenistic copy of a type from</a:t>
            </a:r>
            <a:r>
              <a:rPr lang="en-US" sz="1200" b="0" i="0" kern="1200" baseline="0" dirty="0">
                <a:solidFill>
                  <a:schemeClr val="tx1"/>
                </a:solidFill>
                <a:effectLst/>
                <a:latin typeface="+mn-lt"/>
                <a:ea typeface="+mn-ea"/>
                <a:cs typeface="+mn-cs"/>
              </a:rPr>
              <a:t> the 4th century BC. It </a:t>
            </a:r>
            <a:r>
              <a:rPr lang="en-US" sz="1200" b="0" i="0" kern="1200" dirty="0">
                <a:solidFill>
                  <a:schemeClr val="tx1"/>
                </a:solidFill>
                <a:effectLst/>
                <a:latin typeface="+mn-lt"/>
                <a:ea typeface="+mn-ea"/>
                <a:cs typeface="+mn-cs"/>
              </a:rPr>
              <a:t>was photographed at the National Archaeological Museum in Athens.</a:t>
            </a:r>
          </a:p>
          <a:p>
            <a:endParaRPr lang="en-US" sz="1200" b="0" i="0" kern="1200" dirty="0">
              <a:solidFill>
                <a:schemeClr val="tx1"/>
              </a:solidFill>
              <a:effectLst/>
              <a:latin typeface="+mn-lt"/>
              <a:ea typeface="+mn-ea"/>
              <a:cs typeface="+mn-cs"/>
            </a:endParaRPr>
          </a:p>
          <a:p>
            <a:r>
              <a:rPr lang="en-US" dirty="0"/>
              <a:t>tb011117501</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3519546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photo, taken in the month of August, suggests that the shepherd had shorn his entire flock not long before. Azekah is located in the Shephelah of Judah.</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tb081204249</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2402475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pile of discarded wool was discovered while hiking near Azekah in the Shephelah of Judah. Shepherds today must shear their sheep annually, but the wool is apparently not of enough value to be collected and used or sold.</a:t>
            </a:r>
          </a:p>
          <a:p>
            <a:endParaRPr lang="en-US" dirty="0"/>
          </a:p>
          <a:p>
            <a:r>
              <a:rPr lang="en-US" dirty="0"/>
              <a:t>tb081204257</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7045579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Baal-</a:t>
            </a:r>
            <a:r>
              <a:rPr lang="en-US" sz="1200" kern="1200" dirty="0" err="1">
                <a:solidFill>
                  <a:schemeClr val="tx1"/>
                </a:solidFill>
                <a:effectLst/>
                <a:latin typeface="+mn-lt"/>
                <a:ea typeface="+mn-ea"/>
                <a:cs typeface="+mn-cs"/>
              </a:rPr>
              <a:t>hazor</a:t>
            </a:r>
            <a:r>
              <a:rPr lang="en-US" sz="1200" kern="1200" dirty="0">
                <a:solidFill>
                  <a:schemeClr val="tx1"/>
                </a:solidFill>
                <a:effectLst/>
                <a:latin typeface="+mn-lt"/>
                <a:ea typeface="+mn-ea"/>
                <a:cs typeface="+mn-cs"/>
              </a:rPr>
              <a:t> (only mentioned in 2 Sam 13:23, cf. </a:t>
            </a:r>
            <a:r>
              <a:rPr lang="en-US" sz="1200" i="1" kern="1200" dirty="0" err="1">
                <a:solidFill>
                  <a:schemeClr val="tx1"/>
                </a:solidFill>
                <a:effectLst/>
                <a:latin typeface="+mn-lt"/>
                <a:ea typeface="+mn-ea"/>
                <a:cs typeface="+mn-cs"/>
              </a:rPr>
              <a:t>Onom</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56.8) is usually identified with the rugged peak of Jebel </a:t>
            </a:r>
            <a:r>
              <a:rPr lang="en-US" sz="1200" kern="1200" dirty="0" err="1">
                <a:solidFill>
                  <a:schemeClr val="tx1"/>
                </a:solidFill>
                <a:effectLst/>
                <a:latin typeface="+mn-lt"/>
                <a:ea typeface="+mn-ea"/>
                <a:cs typeface="+mn-cs"/>
              </a:rPr>
              <a:t>el-ʿAṣur</a:t>
            </a:r>
            <a:r>
              <a:rPr lang="en-US" sz="1200" kern="1200" dirty="0">
                <a:solidFill>
                  <a:schemeClr val="tx1"/>
                </a:solidFill>
                <a:effectLst/>
                <a:latin typeface="+mn-lt"/>
                <a:ea typeface="+mn-ea"/>
                <a:cs typeface="+mn-cs"/>
              </a:rPr>
              <a:t> (3,333 </a:t>
            </a:r>
            <a:r>
              <a:rPr lang="en-US" sz="1200" kern="1200" dirty="0" err="1">
                <a:solidFill>
                  <a:schemeClr val="tx1"/>
                </a:solidFill>
                <a:effectLst/>
                <a:latin typeface="+mn-lt"/>
                <a:ea typeface="+mn-ea"/>
                <a:cs typeface="+mn-cs"/>
              </a:rPr>
              <a:t>ft</a:t>
            </a:r>
            <a:r>
              <a:rPr lang="en-US" sz="1200" kern="1200" dirty="0">
                <a:solidFill>
                  <a:schemeClr val="tx1"/>
                </a:solidFill>
                <a:effectLst/>
                <a:latin typeface="+mn-lt"/>
                <a:ea typeface="+mn-ea"/>
                <a:cs typeface="+mn-cs"/>
              </a:rPr>
              <a:t>/1,015 m), which is situated just north of the Bethel Plateau and the towns of southern Ephraim (e.g., Ophrah/Ephraim, cf. 2 Sam 13:23). The peak</a:t>
            </a:r>
            <a:r>
              <a:rPr lang="en-US" sz="1200" kern="1200" baseline="0" dirty="0">
                <a:solidFill>
                  <a:schemeClr val="tx1"/>
                </a:solidFill>
                <a:effectLst/>
                <a:latin typeface="+mn-lt"/>
                <a:ea typeface="+mn-ea"/>
                <a:cs typeface="+mn-cs"/>
              </a:rPr>
              <a:t> is located about 16 miles (26 km) north and slightly east of Jerusalem, thus a good day’s journey on foot from David’s palace (in the direction of Absalom’s maternal grandparents in Geshur). </a:t>
            </a:r>
            <a:r>
              <a:rPr lang="en-US" dirty="0"/>
              <a:t>This is a detail from map 1-8 from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28748521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from </a:t>
            </a:r>
            <a:r>
              <a:rPr lang="en-US" dirty="0" err="1"/>
              <a:t>Nebi</a:t>
            </a:r>
            <a:r>
              <a:rPr lang="en-US" dirty="0"/>
              <a:t> Samwil, about 12 miles (19 km) southwest of Baal-</a:t>
            </a:r>
            <a:r>
              <a:rPr lang="en-US" dirty="0" err="1"/>
              <a:t>hazor</a:t>
            </a:r>
            <a:r>
              <a:rPr lang="en-US" dirty="0"/>
              <a:t> and 4.5 miles (7 km) northwest of the Old City of Jerusalem. See the next slide for a label.</a:t>
            </a:r>
          </a:p>
          <a:p>
            <a:endParaRPr lang="en-US" dirty="0"/>
          </a:p>
          <a:p>
            <a:r>
              <a:rPr lang="en-US" dirty="0"/>
              <a:t>tb051901101</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28748521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from </a:t>
            </a:r>
            <a:r>
              <a:rPr lang="en-US" dirty="0" err="1"/>
              <a:t>Nebi</a:t>
            </a:r>
            <a:r>
              <a:rPr lang="en-US" dirty="0"/>
              <a:t> Samwil, about 12 miles (19 km) southwest of Baal-</a:t>
            </a:r>
            <a:r>
              <a:rPr lang="en-US" dirty="0" err="1"/>
              <a:t>hazor</a:t>
            </a:r>
            <a:r>
              <a:rPr lang="en-US" dirty="0"/>
              <a:t> and 4.5 miles (7 km) northwest of the Old City of Jerusalem.</a:t>
            </a:r>
          </a:p>
          <a:p>
            <a:endParaRPr lang="en-US" dirty="0"/>
          </a:p>
          <a:p>
            <a:r>
              <a:rPr lang="en-US" dirty="0"/>
              <a:t>tb051901101</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36618552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Some have suggested that the Hazor of Nehemiah 11:33 (which is mentioned in connection with Ramah [</a:t>
            </a:r>
            <a:r>
              <a:rPr lang="en-US" sz="1200" kern="1200" dirty="0" err="1">
                <a:solidFill>
                  <a:schemeClr val="tx1"/>
                </a:solidFill>
                <a:effectLst/>
                <a:latin typeface="+mn-lt"/>
                <a:ea typeface="+mn-ea"/>
                <a:cs typeface="+mn-cs"/>
              </a:rPr>
              <a:t>er-Râm</a:t>
            </a:r>
            <a:r>
              <a:rPr lang="en-US" sz="1200" kern="1200" dirty="0">
                <a:solidFill>
                  <a:schemeClr val="tx1"/>
                </a:solidFill>
                <a:effectLst/>
                <a:latin typeface="+mn-lt"/>
                <a:ea typeface="+mn-ea"/>
                <a:cs typeface="+mn-cs"/>
              </a:rPr>
              <a:t>]) may be the same site as Baal-hazor (e.g., Aharoni 1979: 410), but others connect this site with Khirbet </a:t>
            </a:r>
            <a:r>
              <a:rPr lang="en-US" sz="1200" kern="1200" dirty="0" err="1">
                <a:solidFill>
                  <a:schemeClr val="tx1"/>
                </a:solidFill>
                <a:effectLst/>
                <a:latin typeface="+mn-lt"/>
                <a:ea typeface="+mn-ea"/>
                <a:cs typeface="+mn-cs"/>
              </a:rPr>
              <a:t>Hazzûr</a:t>
            </a:r>
            <a:r>
              <a:rPr lang="en-US" sz="1200" kern="1200" dirty="0">
                <a:solidFill>
                  <a:schemeClr val="tx1"/>
                </a:solidFill>
                <a:effectLst/>
                <a:latin typeface="+mn-lt"/>
                <a:ea typeface="+mn-ea"/>
                <a:cs typeface="+mn-cs"/>
              </a:rPr>
              <a:t> just east of Nebi Samwil (Simons 1959: 390; but see the survey by Feldstein et al., which revealed only Byzantine remains—2013: site 57). Surveys at</a:t>
            </a:r>
            <a:r>
              <a:rPr lang="en-US" sz="1200" kern="1200" baseline="0" dirty="0">
                <a:solidFill>
                  <a:schemeClr val="tx1"/>
                </a:solidFill>
                <a:effectLst/>
                <a:latin typeface="+mn-lt"/>
                <a:ea typeface="+mn-ea"/>
                <a:cs typeface="+mn-cs"/>
              </a:rPr>
              <a:t> Baal-</a:t>
            </a:r>
            <a:r>
              <a:rPr lang="en-US" sz="1200" kern="1200" baseline="0" dirty="0" err="1">
                <a:solidFill>
                  <a:schemeClr val="tx1"/>
                </a:solidFill>
                <a:effectLst/>
                <a:latin typeface="+mn-lt"/>
                <a:ea typeface="+mn-ea"/>
                <a:cs typeface="+mn-cs"/>
              </a:rPr>
              <a:t>hazor</a:t>
            </a:r>
            <a:r>
              <a:rPr lang="en-US" sz="1200" kern="1200" baseline="0" dirty="0">
                <a:solidFill>
                  <a:schemeClr val="tx1"/>
                </a:solidFill>
                <a:effectLst/>
                <a:latin typeface="+mn-lt"/>
                <a:ea typeface="+mn-ea"/>
                <a:cs typeface="+mn-cs"/>
              </a:rPr>
              <a:t>/</a:t>
            </a:r>
            <a:r>
              <a:rPr lang="en-US" sz="1200" kern="1200" dirty="0">
                <a:solidFill>
                  <a:schemeClr val="tx1"/>
                </a:solidFill>
                <a:effectLst/>
                <a:latin typeface="+mn-lt"/>
                <a:ea typeface="+mn-ea"/>
                <a:cs typeface="+mn-cs"/>
              </a:rPr>
              <a:t>Jebel el-</a:t>
            </a:r>
            <a:r>
              <a:rPr lang="en-US" sz="1200" kern="1200" dirty="0" err="1">
                <a:solidFill>
                  <a:schemeClr val="tx1"/>
                </a:solidFill>
                <a:effectLst/>
                <a:latin typeface="+mn-lt"/>
                <a:ea typeface="+mn-ea"/>
                <a:cs typeface="+mn-cs"/>
              </a:rPr>
              <a:t>ʿAṣûr</a:t>
            </a:r>
            <a:r>
              <a:rPr lang="en-US" sz="1200" kern="1200" dirty="0">
                <a:solidFill>
                  <a:schemeClr val="tx1"/>
                </a:solidFill>
                <a:effectLst/>
                <a:latin typeface="+mn-lt"/>
                <a:ea typeface="+mn-ea"/>
                <a:cs typeface="+mn-cs"/>
              </a:rPr>
              <a:t> did not reveal archaeological remains (Hamilton 1992a); however, the mountain’s prominence (Hamilton 1992a: 552) and the strong toponnymic connection seem to indicate that the site should be identified with Baal-hazor.</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Trans. A. F. Rainey. Revised and Enlarged. Philadelphia: Westminster Press.</a:t>
            </a:r>
          </a:p>
          <a:p>
            <a:r>
              <a:rPr lang="en-US" sz="1200" kern="1200" dirty="0">
                <a:solidFill>
                  <a:schemeClr val="tx1"/>
                </a:solidFill>
                <a:effectLst/>
                <a:latin typeface="+mn-lt"/>
                <a:ea typeface="+mn-ea"/>
                <a:cs typeface="+mn-cs"/>
              </a:rPr>
              <a:t>Feldstein, A.; Kidron, G.; </a:t>
            </a:r>
            <a:r>
              <a:rPr lang="en-US" sz="1200" kern="1200" dirty="0" err="1">
                <a:solidFill>
                  <a:schemeClr val="tx1"/>
                </a:solidFill>
                <a:effectLst/>
                <a:latin typeface="+mn-lt"/>
                <a:ea typeface="+mn-ea"/>
                <a:cs typeface="+mn-cs"/>
              </a:rPr>
              <a:t>Nitzan</a:t>
            </a:r>
            <a:r>
              <a:rPr lang="en-US" sz="1200" kern="1200" dirty="0">
                <a:solidFill>
                  <a:schemeClr val="tx1"/>
                </a:solidFill>
                <a:effectLst/>
                <a:latin typeface="+mn-lt"/>
                <a:ea typeface="+mn-ea"/>
                <a:cs typeface="+mn-cs"/>
              </a:rPr>
              <a:t>, M. K.; </a:t>
            </a:r>
            <a:r>
              <a:rPr lang="en-US" sz="1200" kern="1200" dirty="0" err="1">
                <a:solidFill>
                  <a:schemeClr val="tx1"/>
                </a:solidFill>
                <a:effectLst/>
                <a:latin typeface="+mn-lt"/>
                <a:ea typeface="+mn-ea"/>
                <a:cs typeface="+mn-cs"/>
              </a:rPr>
              <a:t>Kamaisky</a:t>
            </a:r>
            <a:r>
              <a:rPr lang="en-US" sz="1200" kern="1200" dirty="0">
                <a:solidFill>
                  <a:schemeClr val="tx1"/>
                </a:solidFill>
                <a:effectLst/>
                <a:latin typeface="+mn-lt"/>
                <a:ea typeface="+mn-ea"/>
                <a:cs typeface="+mn-cs"/>
              </a:rPr>
              <a:t>, Y.; and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a:t>
            </a:r>
          </a:p>
          <a:p>
            <a:pPr marL="685800" indent="-457200">
              <a:tabLst>
                <a:tab pos="685800" algn="l"/>
              </a:tabLst>
            </a:pPr>
            <a:r>
              <a:rPr lang="en-US" sz="1200" kern="1200" dirty="0">
                <a:solidFill>
                  <a:schemeClr val="tx1"/>
                </a:solidFill>
                <a:effectLst/>
                <a:latin typeface="+mn-lt"/>
                <a:ea typeface="+mn-ea"/>
                <a:cs typeface="+mn-cs"/>
              </a:rPr>
              <a:t>2013	</a:t>
            </a:r>
            <a:r>
              <a:rPr lang="en-US" sz="1200" i="1" kern="1200" dirty="0">
                <a:solidFill>
                  <a:schemeClr val="tx1"/>
                </a:solidFill>
                <a:effectLst/>
                <a:latin typeface="+mn-lt"/>
                <a:ea typeface="+mn-ea"/>
                <a:cs typeface="+mn-cs"/>
              </a:rPr>
              <a:t>Map of El Bira - Benjamin Survey</a:t>
            </a:r>
            <a:r>
              <a:rPr lang="en-US" sz="1200" kern="1200" dirty="0">
                <a:solidFill>
                  <a:schemeClr val="tx1"/>
                </a:solidFill>
                <a:effectLst/>
                <a:latin typeface="+mn-lt"/>
                <a:ea typeface="+mn-ea"/>
                <a:cs typeface="+mn-cs"/>
              </a:rPr>
              <a:t>. Ed. by Y. Magen, I. Finkelstein, and R. Eshel. Online Edition. Archaeological Survey of Israel 101. Jerusalem: Israel Antiquities Authority.</a:t>
            </a:r>
          </a:p>
          <a:p>
            <a:r>
              <a:rPr lang="en-US" sz="1200" kern="1200" dirty="0">
                <a:solidFill>
                  <a:schemeClr val="tx1"/>
                </a:solidFill>
                <a:effectLst/>
                <a:latin typeface="+mn-lt"/>
                <a:ea typeface="+mn-ea"/>
                <a:cs typeface="+mn-cs"/>
              </a:rPr>
              <a:t>Hamilton, J. M.</a:t>
            </a:r>
            <a:endParaRPr lang="en-US" dirty="0"/>
          </a:p>
          <a:p>
            <a:pPr marL="685800" indent="-457200">
              <a:tabLst>
                <a:tab pos="685800" algn="l"/>
              </a:tabLst>
            </a:pPr>
            <a:r>
              <a:rPr lang="en-US" sz="1200" kern="1200" dirty="0">
                <a:solidFill>
                  <a:schemeClr val="tx1"/>
                </a:solidFill>
                <a:effectLst/>
                <a:latin typeface="+mn-lt"/>
                <a:ea typeface="+mn-ea"/>
                <a:cs typeface="+mn-cs"/>
              </a:rPr>
              <a:t>1992a	Baal-Hazor. </a:t>
            </a:r>
            <a:r>
              <a:rPr lang="en-US" i="1" dirty="0"/>
              <a:t>A</a:t>
            </a:r>
            <a:r>
              <a:rPr lang="en-US" sz="1200" i="1" kern="1200" dirty="0">
                <a:solidFill>
                  <a:schemeClr val="tx1"/>
                </a:solidFill>
                <a:effectLst/>
                <a:latin typeface="+mn-lt"/>
                <a:ea typeface="+mn-ea"/>
                <a:cs typeface="+mn-cs"/>
              </a:rPr>
              <a:t>nchor Bible Dictionary, </a:t>
            </a:r>
            <a:r>
              <a:rPr lang="en-US" sz="1200" kern="1200" dirty="0">
                <a:solidFill>
                  <a:schemeClr val="tx1"/>
                </a:solidFill>
                <a:effectLst/>
                <a:latin typeface="+mn-lt"/>
                <a:ea typeface="+mn-ea"/>
                <a:cs typeface="+mn-cs"/>
              </a:rPr>
              <a:t>vol. 1, ed. D. N. Freedman. New York: Doubleday.</a:t>
            </a:r>
          </a:p>
          <a:p>
            <a:pPr marL="685800" indent="-457200">
              <a:tabLst>
                <a:tab pos="685800" algn="l"/>
              </a:tabLst>
            </a:pPr>
            <a:r>
              <a:rPr lang="en-US" sz="1200" kern="1200" dirty="0">
                <a:solidFill>
                  <a:schemeClr val="tx1"/>
                </a:solidFill>
                <a:effectLst/>
                <a:latin typeface="+mn-lt"/>
                <a:ea typeface="+mn-ea"/>
                <a:cs typeface="+mn-cs"/>
              </a:rPr>
              <a:t>1992b	</a:t>
            </a:r>
            <a:r>
              <a:rPr lang="en-US" sz="1200" kern="1200" dirty="0" err="1">
                <a:solidFill>
                  <a:schemeClr val="tx1"/>
                </a:solidFill>
                <a:effectLst/>
                <a:latin typeface="+mn-lt"/>
                <a:ea typeface="+mn-ea"/>
                <a:cs typeface="+mn-cs"/>
              </a:rPr>
              <a:t>Ophrah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5, ed. D. N. Freedman. New York: Doubleday.</a:t>
            </a:r>
            <a:endParaRPr lang="en-US" dirty="0"/>
          </a:p>
          <a:p>
            <a:r>
              <a:rPr lang="en-US" sz="1200" kern="1200" dirty="0">
                <a:solidFill>
                  <a:schemeClr val="tx1"/>
                </a:solidFill>
                <a:effectLst/>
                <a:latin typeface="+mn-lt"/>
                <a:ea typeface="+mn-ea"/>
                <a:cs typeface="+mn-cs"/>
              </a:rPr>
              <a:t>Simons, J. J.</a:t>
            </a:r>
          </a:p>
          <a:p>
            <a:pPr marL="685800" indent="-457200">
              <a:tabLst>
                <a:tab pos="685800" algn="l"/>
              </a:tabLst>
            </a:pPr>
            <a:r>
              <a:rPr lang="en-US" sz="1200" kern="1200" dirty="0">
                <a:solidFill>
                  <a:schemeClr val="tx1"/>
                </a:solidFill>
                <a:effectLst/>
                <a:latin typeface="+mn-lt"/>
                <a:ea typeface="+mn-ea"/>
                <a:cs typeface="+mn-cs"/>
              </a:rPr>
              <a:t>1959	</a:t>
            </a:r>
            <a:r>
              <a:rPr lang="en-US" sz="1200" i="1" kern="1200" dirty="0">
                <a:solidFill>
                  <a:schemeClr val="tx1"/>
                </a:solidFill>
                <a:effectLst/>
                <a:latin typeface="+mn-lt"/>
                <a:ea typeface="+mn-ea"/>
                <a:cs typeface="+mn-cs"/>
              </a:rPr>
              <a:t>The Geographical and Topographical Texts of the Old Testament</a:t>
            </a:r>
            <a:r>
              <a:rPr lang="en-US" sz="1200" kern="1200" dirty="0">
                <a:solidFill>
                  <a:schemeClr val="tx1"/>
                </a:solidFill>
                <a:effectLst/>
                <a:latin typeface="+mn-lt"/>
                <a:ea typeface="+mn-ea"/>
                <a:cs typeface="+mn-cs"/>
              </a:rPr>
              <a:t>. Leiden: Brill.</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dirty="0"/>
              <a:t>tb020503100</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8748521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Ephraim is probably to be located at modern-day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also known as Ophrah in antiquity. See discussion on following slide. The next slide includes labels.</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dirty="0"/>
              <a:t>tb121704147</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28748521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Ephraim is probably to be located at modern-day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also known as Ophrah in antiquity. See discussion on following slide. </a:t>
            </a:r>
          </a:p>
          <a:p>
            <a:endParaRPr lang="en-US" sz="1200" kern="1200" dirty="0">
              <a:solidFill>
                <a:schemeClr val="tx1"/>
              </a:solidFill>
              <a:effectLst/>
              <a:latin typeface="+mn-lt"/>
              <a:ea typeface="+mn-ea"/>
              <a:cs typeface="+mn-cs"/>
            </a:endParaRPr>
          </a:p>
          <a:p>
            <a:r>
              <a:rPr lang="en-US" dirty="0"/>
              <a:t>tb121704147</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28748521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notation that Baal-Hazor was “near Ephraim” should be understood not as a reference to the tribal territory of Ephraim,</a:t>
            </a:r>
            <a:r>
              <a:rPr lang="en-US" sz="1200" kern="1200" baseline="0" dirty="0">
                <a:solidFill>
                  <a:schemeClr val="tx1"/>
                </a:solidFill>
                <a:effectLst/>
                <a:latin typeface="+mn-lt"/>
                <a:ea typeface="+mn-ea"/>
                <a:cs typeface="+mn-cs"/>
              </a:rPr>
              <a:t> but to the site known as Ophrah/Ephron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connection between the ancient and modern toponyms of Benjaminite Ophrah (</a:t>
            </a:r>
            <a:r>
              <a:rPr lang="he-IL" sz="1200" kern="1200" dirty="0">
                <a:solidFill>
                  <a:schemeClr val="tx1"/>
                </a:solidFill>
                <a:effectLst/>
                <a:latin typeface="+mn-lt"/>
                <a:ea typeface="+mn-ea"/>
                <a:cs typeface="+mn-cs"/>
              </a:rPr>
              <a:t>עָפְרָה</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Αφρ</a:t>
            </a:r>
            <a:r>
              <a:rPr lang="en-US" sz="1200" kern="1200" dirty="0">
                <a:solidFill>
                  <a:schemeClr val="tx1"/>
                </a:solidFill>
                <a:effectLst/>
                <a:latin typeface="+mn-lt"/>
                <a:ea typeface="+mn-ea"/>
                <a:cs typeface="+mn-cs"/>
              </a:rPr>
              <a:t>α) and Taybe (eṭ-Ṭaiyibeh, near Ramallah) has received widespread acceptance (Hamilton 1992b: 57–8). Aharoni refers to the typical change of Ophrah to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as a “rule concerning euphemism.” The reason for the shift is due to the similar sounding name of “Ophrah” to the Arabic word for demon (</a:t>
            </a:r>
            <a:r>
              <a:rPr lang="en-US" sz="1200" kern="1200" dirty="0" err="1">
                <a:solidFill>
                  <a:schemeClr val="tx1"/>
                </a:solidFill>
                <a:effectLst/>
                <a:latin typeface="+mn-lt"/>
                <a:ea typeface="+mn-ea"/>
                <a:cs typeface="+mn-cs"/>
              </a:rPr>
              <a:t>ʿifrît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Eṭ-Taybe</a:t>
            </a:r>
            <a:r>
              <a:rPr lang="en-US" sz="1200" kern="1200" dirty="0">
                <a:solidFill>
                  <a:schemeClr val="tx1"/>
                </a:solidFill>
                <a:effectLst/>
                <a:latin typeface="+mn-lt"/>
                <a:ea typeface="+mn-ea"/>
                <a:cs typeface="+mn-cs"/>
              </a:rPr>
              <a:t> means “the favor” (Aharoni 1979: 121). For a detailed analysis for the historical linguistic reasons for the change, see </a:t>
            </a:r>
            <a:r>
              <a:rPr lang="en-US" sz="1200" kern="1200" dirty="0" err="1">
                <a:solidFill>
                  <a:schemeClr val="tx1"/>
                </a:solidFill>
                <a:effectLst/>
                <a:latin typeface="+mn-lt"/>
                <a:ea typeface="+mn-ea"/>
                <a:cs typeface="+mn-cs"/>
              </a:rPr>
              <a:t>Elitzur</a:t>
            </a:r>
            <a:r>
              <a:rPr lang="en-US" sz="1200" kern="1200" dirty="0">
                <a:solidFill>
                  <a:schemeClr val="tx1"/>
                </a:solidFill>
                <a:effectLst/>
                <a:latin typeface="+mn-lt"/>
                <a:ea typeface="+mn-ea"/>
                <a:cs typeface="+mn-cs"/>
              </a:rPr>
              <a:t> (2004: 268–90). The site was briefly excavated by </a:t>
            </a:r>
            <a:r>
              <a:rPr lang="en-US" sz="1200" kern="1200" dirty="0" err="1">
                <a:solidFill>
                  <a:schemeClr val="tx1"/>
                </a:solidFill>
                <a:effectLst/>
                <a:latin typeface="+mn-lt"/>
                <a:ea typeface="+mn-ea"/>
                <a:cs typeface="+mn-cs"/>
              </a:rPr>
              <a:t>Rajabi</a:t>
            </a:r>
            <a:r>
              <a:rPr lang="en-US" sz="1200" kern="1200" dirty="0">
                <a:solidFill>
                  <a:schemeClr val="tx1"/>
                </a:solidFill>
                <a:effectLst/>
                <a:latin typeface="+mn-lt"/>
                <a:ea typeface="+mn-ea"/>
                <a:cs typeface="+mn-cs"/>
              </a:rPr>
              <a:t> in 1977, but the results have not been published. Surveys at the site have produced remains from the Iron Age I through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Persian-Byzantine period (Finkelstein 1988: 160; Finkelstein et al. 1997: 587–90).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latter activity at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is significant due to the fact that later texts seem to relate Ophrah with the toponym “Ephraim” or “</a:t>
            </a:r>
            <a:r>
              <a:rPr lang="en-US" sz="1200" kern="1200" dirty="0" err="1">
                <a:solidFill>
                  <a:schemeClr val="tx1"/>
                </a:solidFill>
                <a:effectLst/>
                <a:latin typeface="+mn-lt"/>
                <a:ea typeface="+mn-ea"/>
                <a:cs typeface="+mn-cs"/>
              </a:rPr>
              <a:t>Aphairema</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Macc</a:t>
            </a:r>
            <a:r>
              <a:rPr lang="en-US" sz="1200" kern="1200" dirty="0">
                <a:solidFill>
                  <a:schemeClr val="tx1"/>
                </a:solidFill>
                <a:effectLst/>
                <a:latin typeface="+mn-lt"/>
                <a:ea typeface="+mn-ea"/>
                <a:cs typeface="+mn-cs"/>
              </a:rPr>
              <a:t> 11:34 and John 11:54). Second Chronicles 13:19 includes Ephron (</a:t>
            </a:r>
            <a:r>
              <a:rPr lang="he-IL" sz="1200" kern="1200" dirty="0">
                <a:solidFill>
                  <a:schemeClr val="tx1"/>
                </a:solidFill>
                <a:effectLst/>
                <a:latin typeface="+mn-lt"/>
                <a:ea typeface="+mn-ea"/>
                <a:cs typeface="+mn-cs"/>
              </a:rPr>
              <a:t>עֶפְרוֹן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Εφρων</a:t>
            </a:r>
            <a:r>
              <a:rPr lang="en-US" sz="1200" kern="1200" dirty="0">
                <a:solidFill>
                  <a:schemeClr val="tx1"/>
                </a:solidFill>
                <a:effectLst/>
                <a:latin typeface="+mn-lt"/>
                <a:ea typeface="+mn-ea"/>
                <a:cs typeface="+mn-cs"/>
              </a:rPr>
              <a:t>) as one of the key cities in this area that was conquered by Abijah along with Bethel and </a:t>
            </a:r>
            <a:r>
              <a:rPr lang="en-US" sz="1200" kern="1200" dirty="0" err="1">
                <a:solidFill>
                  <a:schemeClr val="tx1"/>
                </a:solidFill>
                <a:effectLst/>
                <a:latin typeface="+mn-lt"/>
                <a:ea typeface="+mn-ea"/>
                <a:cs typeface="+mn-cs"/>
              </a:rPr>
              <a:t>Jeshanah</a:t>
            </a:r>
            <a:r>
              <a:rPr lang="en-US" sz="1200" kern="1200" dirty="0">
                <a:solidFill>
                  <a:schemeClr val="tx1"/>
                </a:solidFill>
                <a:effectLst/>
                <a:latin typeface="+mn-lt"/>
                <a:ea typeface="+mn-ea"/>
                <a:cs typeface="+mn-cs"/>
              </a:rPr>
              <a:t>. Finally, 2 Samuel 13:23 indicates that Ephraim was near Baal-</a:t>
            </a:r>
            <a:r>
              <a:rPr lang="en-US" sz="1200" kern="1200" dirty="0" err="1">
                <a:solidFill>
                  <a:schemeClr val="tx1"/>
                </a:solidFill>
                <a:effectLst/>
                <a:latin typeface="+mn-lt"/>
                <a:ea typeface="+mn-ea"/>
                <a:cs typeface="+mn-cs"/>
              </a:rPr>
              <a:t>hazor</a:t>
            </a:r>
            <a:r>
              <a:rPr lang="en-US" sz="1200" kern="1200" dirty="0">
                <a:solidFill>
                  <a:schemeClr val="tx1"/>
                </a:solidFill>
                <a:effectLst/>
                <a:latin typeface="+mn-lt"/>
                <a:ea typeface="+mn-ea"/>
                <a:cs typeface="+mn-cs"/>
              </a:rPr>
              <a:t> (Jebel el-</a:t>
            </a:r>
            <a:r>
              <a:rPr lang="en-US" sz="1200" kern="1200" dirty="0" err="1">
                <a:solidFill>
                  <a:schemeClr val="tx1"/>
                </a:solidFill>
                <a:effectLst/>
                <a:latin typeface="+mn-lt"/>
                <a:ea typeface="+mn-ea"/>
                <a:cs typeface="+mn-cs"/>
              </a:rPr>
              <a:t>ʿAṣûr</a:t>
            </a:r>
            <a:r>
              <a:rPr lang="en-US" sz="1200" kern="1200" dirty="0">
                <a:solidFill>
                  <a:schemeClr val="tx1"/>
                </a:solidFill>
                <a:effectLst/>
                <a:latin typeface="+mn-lt"/>
                <a:ea typeface="+mn-ea"/>
                <a:cs typeface="+mn-cs"/>
              </a:rPr>
              <a:t>). Since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sits right at the base of Jebel el-</a:t>
            </a:r>
            <a:r>
              <a:rPr lang="en-US" sz="1200" kern="1200" dirty="0" err="1">
                <a:solidFill>
                  <a:schemeClr val="tx1"/>
                </a:solidFill>
                <a:effectLst/>
                <a:latin typeface="+mn-lt"/>
                <a:ea typeface="+mn-ea"/>
                <a:cs typeface="+mn-cs"/>
              </a:rPr>
              <a:t>ʿAṣûr</a:t>
            </a:r>
            <a:r>
              <a:rPr lang="en-US" sz="1200" kern="1200" dirty="0">
                <a:solidFill>
                  <a:schemeClr val="tx1"/>
                </a:solidFill>
                <a:effectLst/>
                <a:latin typeface="+mn-lt"/>
                <a:ea typeface="+mn-ea"/>
                <a:cs typeface="+mn-cs"/>
              </a:rPr>
              <a:t> and the occupation history of the site is consistent with the textual record, it seems logical to conclude that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should be identified with Ophrah/Ephron/Ephraim (Aharoni 1979: 440; McCarter 1980: 238; Kallai 1986: 401; Rainey and Notley 2006: 171; contra Albright 1922). See labels on next slide.</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Trans. A. F. Rainey. Revised and Enlarged. Philadelphia: Westminster Press.</a:t>
            </a:r>
          </a:p>
          <a:p>
            <a:r>
              <a:rPr lang="en-US" sz="1200" kern="1200" dirty="0">
                <a:solidFill>
                  <a:schemeClr val="tx1"/>
                </a:solidFill>
                <a:effectLst/>
                <a:latin typeface="+mn-lt"/>
                <a:ea typeface="+mn-ea"/>
                <a:cs typeface="+mn-cs"/>
              </a:rPr>
              <a:t>Albright, W. F.</a:t>
            </a:r>
          </a:p>
          <a:p>
            <a:pPr marL="685800" indent="-457200">
              <a:tabLst>
                <a:tab pos="685800" algn="l"/>
              </a:tabLst>
            </a:pPr>
            <a:r>
              <a:rPr lang="en-US" sz="1200" kern="1200" dirty="0">
                <a:solidFill>
                  <a:schemeClr val="tx1"/>
                </a:solidFill>
                <a:effectLst/>
                <a:latin typeface="+mn-lt"/>
                <a:ea typeface="+mn-ea"/>
                <a:cs typeface="+mn-cs"/>
              </a:rPr>
              <a:t>1922	Ophrah and Ephraim. </a:t>
            </a:r>
            <a:r>
              <a:rPr lang="en-US" sz="1200" i="1" kern="1200" dirty="0">
                <a:solidFill>
                  <a:schemeClr val="tx1"/>
                </a:solidFill>
                <a:effectLst/>
                <a:latin typeface="+mn-lt"/>
                <a:ea typeface="+mn-ea"/>
                <a:cs typeface="+mn-cs"/>
              </a:rPr>
              <a:t>Annual of the American Schools of Oriental Research</a:t>
            </a:r>
            <a:r>
              <a:rPr lang="en-US" sz="1200" kern="1200" dirty="0">
                <a:solidFill>
                  <a:schemeClr val="tx1"/>
                </a:solidFill>
                <a:effectLst/>
                <a:latin typeface="+mn-lt"/>
                <a:ea typeface="+mn-ea"/>
                <a:cs typeface="+mn-cs"/>
              </a:rPr>
              <a:t> 4: 124–33.</a:t>
            </a:r>
          </a:p>
          <a:p>
            <a:r>
              <a:rPr lang="en-US" sz="1200" kern="1200" dirty="0">
                <a:solidFill>
                  <a:schemeClr val="tx1"/>
                </a:solidFill>
                <a:effectLst/>
                <a:latin typeface="+mn-lt"/>
                <a:ea typeface="+mn-ea"/>
                <a:cs typeface="+mn-cs"/>
              </a:rPr>
              <a:t>Feldstein, A.; Kidron, G.; </a:t>
            </a:r>
            <a:r>
              <a:rPr lang="en-US" sz="1200" kern="1200" dirty="0" err="1">
                <a:solidFill>
                  <a:schemeClr val="tx1"/>
                </a:solidFill>
                <a:effectLst/>
                <a:latin typeface="+mn-lt"/>
                <a:ea typeface="+mn-ea"/>
                <a:cs typeface="+mn-cs"/>
              </a:rPr>
              <a:t>Nitzan</a:t>
            </a:r>
            <a:r>
              <a:rPr lang="en-US" sz="1200" kern="1200" dirty="0">
                <a:solidFill>
                  <a:schemeClr val="tx1"/>
                </a:solidFill>
                <a:effectLst/>
                <a:latin typeface="+mn-lt"/>
                <a:ea typeface="+mn-ea"/>
                <a:cs typeface="+mn-cs"/>
              </a:rPr>
              <a:t>, M. K.; </a:t>
            </a:r>
            <a:r>
              <a:rPr lang="en-US" sz="1200" kern="1200" dirty="0" err="1">
                <a:solidFill>
                  <a:schemeClr val="tx1"/>
                </a:solidFill>
                <a:effectLst/>
                <a:latin typeface="+mn-lt"/>
                <a:ea typeface="+mn-ea"/>
                <a:cs typeface="+mn-cs"/>
              </a:rPr>
              <a:t>Kamaisky</a:t>
            </a:r>
            <a:r>
              <a:rPr lang="en-US" sz="1200" kern="1200" dirty="0">
                <a:solidFill>
                  <a:schemeClr val="tx1"/>
                </a:solidFill>
                <a:effectLst/>
                <a:latin typeface="+mn-lt"/>
                <a:ea typeface="+mn-ea"/>
                <a:cs typeface="+mn-cs"/>
              </a:rPr>
              <a:t>, Y.; and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 </a:t>
            </a:r>
          </a:p>
          <a:p>
            <a:pPr marL="685800" indent="-457200">
              <a:tabLst>
                <a:tab pos="685800" algn="l"/>
              </a:tabLst>
            </a:pPr>
            <a:r>
              <a:rPr lang="en-US" sz="1200" kern="1200" dirty="0">
                <a:solidFill>
                  <a:schemeClr val="tx1"/>
                </a:solidFill>
                <a:effectLst/>
                <a:latin typeface="+mn-lt"/>
                <a:ea typeface="+mn-ea"/>
                <a:cs typeface="+mn-cs"/>
              </a:rPr>
              <a:t>2013	</a:t>
            </a:r>
            <a:r>
              <a:rPr lang="en-US" sz="1200" i="1" kern="1200" dirty="0">
                <a:solidFill>
                  <a:schemeClr val="tx1"/>
                </a:solidFill>
                <a:effectLst/>
                <a:latin typeface="+mn-lt"/>
                <a:ea typeface="+mn-ea"/>
                <a:cs typeface="+mn-cs"/>
              </a:rPr>
              <a:t>Map of El </a:t>
            </a:r>
            <a:r>
              <a:rPr lang="en-US" sz="1200" i="1" kern="1200" dirty="0" err="1">
                <a:solidFill>
                  <a:schemeClr val="tx1"/>
                </a:solidFill>
                <a:effectLst/>
                <a:latin typeface="+mn-lt"/>
                <a:ea typeface="+mn-ea"/>
                <a:cs typeface="+mn-cs"/>
              </a:rPr>
              <a:t>Bira</a:t>
            </a:r>
            <a:r>
              <a:rPr lang="en-US" sz="1200" i="1" kern="1200" dirty="0">
                <a:solidFill>
                  <a:schemeClr val="tx1"/>
                </a:solidFill>
                <a:effectLst/>
                <a:latin typeface="+mn-lt"/>
                <a:ea typeface="+mn-ea"/>
                <a:cs typeface="+mn-cs"/>
              </a:rPr>
              <a:t> - Benjamin Survey</a:t>
            </a:r>
            <a:r>
              <a:rPr lang="en-US" sz="1200" kern="1200" dirty="0">
                <a:solidFill>
                  <a:schemeClr val="tx1"/>
                </a:solidFill>
                <a:effectLst/>
                <a:latin typeface="+mn-lt"/>
                <a:ea typeface="+mn-ea"/>
                <a:cs typeface="+mn-cs"/>
              </a:rPr>
              <a:t>. Ed. by Y. Magen, I. Finkelstein, and R.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Online Edition. Archaeological Survey of Israel 101. Jerusalem: Israel Antiquities Authority.</a:t>
            </a:r>
          </a:p>
          <a:p>
            <a:r>
              <a:rPr lang="en-US" sz="1200" kern="1200" dirty="0">
                <a:solidFill>
                  <a:schemeClr val="tx1"/>
                </a:solidFill>
                <a:effectLst/>
                <a:latin typeface="+mn-lt"/>
                <a:ea typeface="+mn-ea"/>
                <a:cs typeface="+mn-cs"/>
              </a:rPr>
              <a:t>Finkelstein, I.</a:t>
            </a:r>
          </a:p>
          <a:p>
            <a:pPr marL="685800" indent="-457200">
              <a:tabLst>
                <a:tab pos="685800" algn="l"/>
              </a:tabLst>
            </a:pPr>
            <a:r>
              <a:rPr lang="en-US" sz="1200" kern="1200" dirty="0">
                <a:solidFill>
                  <a:schemeClr val="tx1"/>
                </a:solidFill>
                <a:effectLst/>
                <a:latin typeface="+mn-lt"/>
                <a:ea typeface="+mn-ea"/>
                <a:cs typeface="+mn-cs"/>
              </a:rPr>
              <a:t>1988	</a:t>
            </a:r>
            <a:r>
              <a:rPr lang="en-US" sz="1200" i="1" kern="1200" dirty="0">
                <a:solidFill>
                  <a:schemeClr val="tx1"/>
                </a:solidFill>
                <a:effectLst/>
                <a:latin typeface="+mn-lt"/>
                <a:ea typeface="+mn-ea"/>
                <a:cs typeface="+mn-cs"/>
              </a:rPr>
              <a:t>The Archaeology of the Israelite Settlement</a:t>
            </a:r>
            <a:r>
              <a:rPr lang="en-US" sz="1200" kern="1200" dirty="0">
                <a:solidFill>
                  <a:schemeClr val="tx1"/>
                </a:solidFill>
                <a:effectLst/>
                <a:latin typeface="+mn-lt"/>
                <a:ea typeface="+mn-ea"/>
                <a:cs typeface="+mn-cs"/>
              </a:rPr>
              <a:t>. Jerusalem: Israel Exploration Society.</a:t>
            </a:r>
          </a:p>
          <a:p>
            <a:r>
              <a:rPr lang="en-US" sz="1200" kern="1200" dirty="0">
                <a:solidFill>
                  <a:schemeClr val="tx1"/>
                </a:solidFill>
                <a:effectLst/>
                <a:latin typeface="+mn-lt"/>
                <a:ea typeface="+mn-ea"/>
                <a:cs typeface="+mn-cs"/>
              </a:rPr>
              <a:t>Finkelstein, I.; Lederman, Z.; and </a:t>
            </a:r>
            <a:r>
              <a:rPr lang="en-US" sz="1200" kern="1200" dirty="0" err="1">
                <a:solidFill>
                  <a:schemeClr val="tx1"/>
                </a:solidFill>
                <a:effectLst/>
                <a:latin typeface="+mn-lt"/>
                <a:ea typeface="+mn-ea"/>
                <a:cs typeface="+mn-cs"/>
              </a:rPr>
              <a:t>Bunimovitz</a:t>
            </a:r>
            <a:r>
              <a:rPr lang="en-US" sz="1200" kern="1200" dirty="0">
                <a:solidFill>
                  <a:schemeClr val="tx1"/>
                </a:solidFill>
                <a:effectLst/>
                <a:latin typeface="+mn-lt"/>
                <a:ea typeface="+mn-ea"/>
                <a:cs typeface="+mn-cs"/>
              </a:rPr>
              <a:t>, S. (editors).</a:t>
            </a:r>
          </a:p>
          <a:p>
            <a:pPr marL="685800" indent="-457200">
              <a:tabLst>
                <a:tab pos="685800" algn="l"/>
              </a:tabLst>
            </a:pPr>
            <a:r>
              <a:rPr lang="en-US" sz="1200" kern="1200" dirty="0">
                <a:solidFill>
                  <a:schemeClr val="tx1"/>
                </a:solidFill>
                <a:effectLst/>
                <a:latin typeface="+mn-lt"/>
                <a:ea typeface="+mn-ea"/>
                <a:cs typeface="+mn-cs"/>
              </a:rPr>
              <a:t>1997	</a:t>
            </a:r>
            <a:r>
              <a:rPr lang="en-US" sz="1200" i="1" kern="1200" dirty="0">
                <a:solidFill>
                  <a:schemeClr val="tx1"/>
                </a:solidFill>
                <a:effectLst/>
                <a:latin typeface="+mn-lt"/>
                <a:ea typeface="+mn-ea"/>
                <a:cs typeface="+mn-cs"/>
              </a:rPr>
              <a:t>Highland of Many Cultures: The Southern Samaria Survey</a:t>
            </a:r>
            <a:r>
              <a:rPr lang="en-US" sz="1200" kern="1200" dirty="0">
                <a:solidFill>
                  <a:schemeClr val="tx1"/>
                </a:solidFill>
                <a:effectLst/>
                <a:latin typeface="+mn-lt"/>
                <a:ea typeface="+mn-ea"/>
                <a:cs typeface="+mn-cs"/>
              </a:rPr>
              <a:t>. 2 vols. Monograph Series of the Institute of Archaeology of Tel Aviv University 14. Tel Aviv: Tel Aviv University.</a:t>
            </a:r>
          </a:p>
          <a:p>
            <a:r>
              <a:rPr lang="en-US" dirty="0"/>
              <a:t>Hamilton, J. M.</a:t>
            </a:r>
          </a:p>
          <a:p>
            <a:pPr marL="685800" indent="-457200">
              <a:tabLst>
                <a:tab pos="685800" algn="l"/>
              </a:tabLst>
            </a:pPr>
            <a:r>
              <a:rPr lang="en-US" dirty="0"/>
              <a:t>1992a	Baal-Hazor. </a:t>
            </a:r>
            <a:r>
              <a:rPr lang="en-US" i="1" dirty="0"/>
              <a:t>Anchor Bible Dictionary, </a:t>
            </a:r>
            <a:r>
              <a:rPr lang="en-US" dirty="0"/>
              <a:t>vol. 1, ed. D. N. Freedman. New York: Doubleday.</a:t>
            </a:r>
          </a:p>
          <a:p>
            <a:pPr marL="685800" indent="-457200">
              <a:tabLst>
                <a:tab pos="685800" algn="l"/>
              </a:tabLst>
            </a:pPr>
            <a:r>
              <a:rPr lang="en-US" dirty="0"/>
              <a:t>1992b	Ophrah. </a:t>
            </a:r>
            <a:r>
              <a:rPr lang="en-US" i="1" dirty="0"/>
              <a:t>Anchor Bible Dictionary, </a:t>
            </a:r>
            <a:r>
              <a:rPr lang="en-US" dirty="0"/>
              <a:t>vol. 5, ed. D. N. Freedman. New York: Doubleday.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Kallai, Z.</a:t>
            </a:r>
          </a:p>
          <a:p>
            <a:pPr marL="685800" indent="-457200">
              <a:tabLst>
                <a:tab pos="685800" algn="l"/>
              </a:tabLst>
            </a:pPr>
            <a:r>
              <a:rPr lang="en-US" sz="1200" kern="1200" dirty="0">
                <a:solidFill>
                  <a:schemeClr val="tx1"/>
                </a:solidFill>
                <a:effectLst/>
                <a:latin typeface="+mn-lt"/>
                <a:ea typeface="+mn-ea"/>
                <a:cs typeface="+mn-cs"/>
              </a:rPr>
              <a:t>1986	</a:t>
            </a:r>
            <a:r>
              <a:rPr lang="en-US" sz="1200" i="1" kern="1200" dirty="0">
                <a:solidFill>
                  <a:schemeClr val="tx1"/>
                </a:solidFill>
                <a:effectLst/>
                <a:latin typeface="+mn-lt"/>
                <a:ea typeface="+mn-ea"/>
                <a:cs typeface="+mn-cs"/>
              </a:rPr>
              <a:t>Historical Geography of the Bible: the Tribal Territories of Israel</a:t>
            </a:r>
            <a:r>
              <a:rPr lang="en-US" sz="1200" kern="1200" dirty="0">
                <a:solidFill>
                  <a:schemeClr val="tx1"/>
                </a:solidFill>
                <a:effectLst/>
                <a:latin typeface="+mn-lt"/>
                <a:ea typeface="+mn-ea"/>
                <a:cs typeface="+mn-cs"/>
              </a:rPr>
              <a:t>. Jerusalem: Magnes Press.</a:t>
            </a:r>
          </a:p>
          <a:p>
            <a:r>
              <a:rPr lang="en-US" sz="1200" kern="1200" dirty="0">
                <a:solidFill>
                  <a:schemeClr val="tx1"/>
                </a:solidFill>
                <a:effectLst/>
                <a:latin typeface="+mn-lt"/>
                <a:ea typeface="+mn-ea"/>
                <a:cs typeface="+mn-cs"/>
              </a:rPr>
              <a:t>McCarter, P. K., Jr.</a:t>
            </a:r>
          </a:p>
          <a:p>
            <a:pPr marL="685800" indent="-457200">
              <a:tabLst>
                <a:tab pos="685800" algn="l"/>
              </a:tabLst>
            </a:pPr>
            <a:r>
              <a:rPr lang="en-US" sz="1200" kern="1200" dirty="0">
                <a:solidFill>
                  <a:schemeClr val="tx1"/>
                </a:solidFill>
                <a:effectLst/>
                <a:latin typeface="+mn-lt"/>
                <a:ea typeface="+mn-ea"/>
                <a:cs typeface="+mn-cs"/>
              </a:rPr>
              <a:t>1980	</a:t>
            </a:r>
            <a:r>
              <a:rPr lang="en-US" sz="1200" i="1" kern="1200" dirty="0">
                <a:solidFill>
                  <a:schemeClr val="tx1"/>
                </a:solidFill>
                <a:effectLst/>
                <a:latin typeface="+mn-lt"/>
                <a:ea typeface="+mn-ea"/>
                <a:cs typeface="+mn-cs"/>
              </a:rPr>
              <a:t>1 Samuel</a:t>
            </a:r>
            <a:r>
              <a:rPr lang="en-US" sz="1200" kern="1200" dirty="0">
                <a:solidFill>
                  <a:schemeClr val="tx1"/>
                </a:solidFill>
                <a:effectLst/>
                <a:latin typeface="+mn-lt"/>
                <a:ea typeface="+mn-ea"/>
                <a:cs typeface="+mn-cs"/>
              </a:rPr>
              <a:t>. Anchor Bible Commentary. New York: Doubleday.</a:t>
            </a:r>
          </a:p>
          <a:p>
            <a:r>
              <a:rPr lang="en-US" sz="1200" kern="1200" dirty="0">
                <a:solidFill>
                  <a:schemeClr val="tx1"/>
                </a:solidFill>
                <a:effectLst/>
                <a:latin typeface="+mn-lt"/>
                <a:ea typeface="+mn-ea"/>
                <a:cs typeface="+mn-cs"/>
              </a:rPr>
              <a:t>Rainey, A. F. and Notley, S.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a:solidFill>
                  <a:schemeClr val="tx1"/>
                </a:solidFill>
                <a:effectLst/>
                <a:latin typeface="+mn-lt"/>
                <a:ea typeface="+mn-ea"/>
                <a:cs typeface="+mn-cs"/>
              </a:rPr>
              <a:t>Simons, J. J.</a:t>
            </a:r>
          </a:p>
          <a:p>
            <a:pPr marL="685800" indent="-457200">
              <a:tabLst>
                <a:tab pos="685800" algn="l"/>
              </a:tabLst>
            </a:pPr>
            <a:r>
              <a:rPr lang="en-US" sz="1200" kern="1200" dirty="0">
                <a:solidFill>
                  <a:schemeClr val="tx1"/>
                </a:solidFill>
                <a:effectLst/>
                <a:latin typeface="+mn-lt"/>
                <a:ea typeface="+mn-ea"/>
                <a:cs typeface="+mn-cs"/>
              </a:rPr>
              <a:t>1959	</a:t>
            </a:r>
            <a:r>
              <a:rPr lang="en-US" sz="1200" i="1" kern="1200" dirty="0">
                <a:solidFill>
                  <a:schemeClr val="tx1"/>
                </a:solidFill>
                <a:effectLst/>
                <a:latin typeface="+mn-lt"/>
                <a:ea typeface="+mn-ea"/>
                <a:cs typeface="+mn-cs"/>
              </a:rPr>
              <a:t>The Geographical and Topographical Texts of the Old Testament</a:t>
            </a:r>
            <a:r>
              <a:rPr lang="en-US" sz="1200" kern="1200" dirty="0">
                <a:solidFill>
                  <a:schemeClr val="tx1"/>
                </a:solidFill>
                <a:effectLst/>
                <a:latin typeface="+mn-lt"/>
                <a:ea typeface="+mn-ea"/>
                <a:cs typeface="+mn-cs"/>
              </a:rPr>
              <a:t>. Leiden: Brill.</a:t>
            </a:r>
          </a:p>
          <a:p>
            <a:r>
              <a:rPr lang="en-US" sz="1200" kern="1200" dirty="0">
                <a:solidFill>
                  <a:schemeClr val="tx1"/>
                </a:solidFill>
                <a:effectLst/>
                <a:latin typeface="+mn-lt"/>
                <a:ea typeface="+mn-ea"/>
                <a:cs typeface="+mn-cs"/>
              </a:rPr>
              <a:t>Thompson, H. O.</a:t>
            </a:r>
          </a:p>
          <a:p>
            <a:pPr marL="685800" indent="-457200">
              <a:tabLst>
                <a:tab pos="685800" algn="l"/>
              </a:tabLst>
            </a:pPr>
            <a:r>
              <a:rPr lang="en-US" sz="1200" kern="1200" dirty="0">
                <a:solidFill>
                  <a:schemeClr val="tx1"/>
                </a:solidFill>
                <a:effectLst/>
                <a:latin typeface="+mn-lt"/>
                <a:ea typeface="+mn-ea"/>
                <a:cs typeface="+mn-cs"/>
              </a:rPr>
              <a:t>1992	Baal-Hazor.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1, ed. D. N. Freedman. New York: Doubleday.</a:t>
            </a:r>
            <a:br>
              <a:rPr lang="en-US" sz="1200" kern="1200" dirty="0">
                <a:solidFill>
                  <a:schemeClr val="tx1"/>
                </a:solidFill>
                <a:effectLst/>
                <a:latin typeface="+mn-lt"/>
                <a:ea typeface="+mn-ea"/>
                <a:cs typeface="+mn-cs"/>
              </a:rPr>
            </a:br>
            <a:endParaRPr lang="en-US" dirty="0">
              <a:ea typeface="ＭＳ Ｐゴシック" pitchFamily="34" charset="-128"/>
            </a:endParaRPr>
          </a:p>
          <a:p>
            <a:r>
              <a:rPr lang="en-US" dirty="0">
                <a:ea typeface="ＭＳ Ｐゴシック" pitchFamily="34" charset="-128"/>
              </a:rPr>
              <a:t>tb121704146</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notation that Baal-Hazor was “near Ephraim” should be understood not as a reference to the tribal territory of Ephraim,</a:t>
            </a:r>
            <a:r>
              <a:rPr lang="en-US" sz="1200" kern="1200" baseline="0" dirty="0">
                <a:solidFill>
                  <a:schemeClr val="tx1"/>
                </a:solidFill>
                <a:effectLst/>
                <a:latin typeface="+mn-lt"/>
                <a:ea typeface="+mn-ea"/>
                <a:cs typeface="+mn-cs"/>
              </a:rPr>
              <a:t> but to the site known as </a:t>
            </a:r>
            <a:r>
              <a:rPr lang="en-US" sz="1200" kern="1200" baseline="0" dirty="0" err="1">
                <a:solidFill>
                  <a:schemeClr val="tx1"/>
                </a:solidFill>
                <a:effectLst/>
                <a:latin typeface="+mn-lt"/>
                <a:ea typeface="+mn-ea"/>
                <a:cs typeface="+mn-cs"/>
              </a:rPr>
              <a:t>Ophrah</a:t>
            </a:r>
            <a:r>
              <a:rPr lang="en-US" sz="1200" kern="1200" baseline="0" dirty="0">
                <a:solidFill>
                  <a:schemeClr val="tx1"/>
                </a:solidFill>
                <a:effectLst/>
                <a:latin typeface="+mn-lt"/>
                <a:ea typeface="+mn-ea"/>
                <a:cs typeface="+mn-cs"/>
              </a:rPr>
              <a:t>/Ephron</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connection between the ancient and modern </a:t>
            </a:r>
            <a:r>
              <a:rPr lang="en-US" sz="1200" kern="1200" dirty="0" err="1">
                <a:solidFill>
                  <a:schemeClr val="tx1"/>
                </a:solidFill>
                <a:effectLst/>
                <a:latin typeface="+mn-lt"/>
                <a:ea typeface="+mn-ea"/>
                <a:cs typeface="+mn-cs"/>
              </a:rPr>
              <a:t>toponyms</a:t>
            </a:r>
            <a:r>
              <a:rPr lang="en-US" sz="1200" kern="1200" dirty="0">
                <a:solidFill>
                  <a:schemeClr val="tx1"/>
                </a:solidFill>
                <a:effectLst/>
                <a:latin typeface="+mn-lt"/>
                <a:ea typeface="+mn-ea"/>
                <a:cs typeface="+mn-cs"/>
              </a:rPr>
              <a:t> of </a:t>
            </a:r>
            <a:r>
              <a:rPr lang="en-US" sz="1200" kern="1200" dirty="0" err="1">
                <a:solidFill>
                  <a:schemeClr val="tx1"/>
                </a:solidFill>
                <a:effectLst/>
                <a:latin typeface="+mn-lt"/>
                <a:ea typeface="+mn-ea"/>
                <a:cs typeface="+mn-cs"/>
              </a:rPr>
              <a:t>Benjaminite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Ophrah</a:t>
            </a:r>
            <a:r>
              <a:rPr lang="en-US" sz="1200" kern="1200" dirty="0">
                <a:solidFill>
                  <a:schemeClr val="tx1"/>
                </a:solidFill>
                <a:effectLst/>
                <a:latin typeface="+mn-lt"/>
                <a:ea typeface="+mn-ea"/>
                <a:cs typeface="+mn-cs"/>
              </a:rPr>
              <a:t> (</a:t>
            </a:r>
            <a:r>
              <a:rPr lang="he-IL" sz="1200" kern="1200" dirty="0">
                <a:solidFill>
                  <a:schemeClr val="tx1"/>
                </a:solidFill>
                <a:effectLst/>
                <a:latin typeface="+mn-lt"/>
                <a:ea typeface="+mn-ea"/>
                <a:cs typeface="+mn-cs"/>
              </a:rPr>
              <a:t>עָפְרָה</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Αφρ</a:t>
            </a:r>
            <a:r>
              <a:rPr lang="en-US" sz="1200" kern="1200" dirty="0">
                <a:solidFill>
                  <a:schemeClr val="tx1"/>
                </a:solidFill>
                <a:effectLst/>
                <a:latin typeface="+mn-lt"/>
                <a:ea typeface="+mn-ea"/>
                <a:cs typeface="+mn-cs"/>
              </a:rPr>
              <a:t>α) and Taybe (eṭ-Ṭaiyibeh, near Ramallah) has received widespread acceptance (Hamilton 1992b: 57–8). Aharoni refers to the typical change of Ophrah to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as a “rule concerning euphemism.” The reason for the shift is due to the similar sounding name of “Ophrah” to the Arabic word for demon (</a:t>
            </a:r>
            <a:r>
              <a:rPr lang="en-US" sz="1200" kern="1200" dirty="0" err="1">
                <a:solidFill>
                  <a:schemeClr val="tx1"/>
                </a:solidFill>
                <a:effectLst/>
                <a:latin typeface="+mn-lt"/>
                <a:ea typeface="+mn-ea"/>
                <a:cs typeface="+mn-cs"/>
              </a:rPr>
              <a:t>ʿifrît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Eṭ-Taybe</a:t>
            </a:r>
            <a:r>
              <a:rPr lang="en-US" sz="1200" kern="1200" dirty="0">
                <a:solidFill>
                  <a:schemeClr val="tx1"/>
                </a:solidFill>
                <a:effectLst/>
                <a:latin typeface="+mn-lt"/>
                <a:ea typeface="+mn-ea"/>
                <a:cs typeface="+mn-cs"/>
              </a:rPr>
              <a:t> means “the favor” (Aharoni 1979: 121). For a detailed analysis for the historical linguistic reasons for the change, see </a:t>
            </a:r>
            <a:r>
              <a:rPr lang="en-US" sz="1200" kern="1200" dirty="0" err="1">
                <a:solidFill>
                  <a:schemeClr val="tx1"/>
                </a:solidFill>
                <a:effectLst/>
                <a:latin typeface="+mn-lt"/>
                <a:ea typeface="+mn-ea"/>
                <a:cs typeface="+mn-cs"/>
              </a:rPr>
              <a:t>Elitzur</a:t>
            </a:r>
            <a:r>
              <a:rPr lang="en-US" sz="1200" kern="1200" dirty="0">
                <a:solidFill>
                  <a:schemeClr val="tx1"/>
                </a:solidFill>
                <a:effectLst/>
                <a:latin typeface="+mn-lt"/>
                <a:ea typeface="+mn-ea"/>
                <a:cs typeface="+mn-cs"/>
              </a:rPr>
              <a:t> (2004: 268–90). The site was briefly excavated by </a:t>
            </a:r>
            <a:r>
              <a:rPr lang="en-US" sz="1200" kern="1200" dirty="0" err="1">
                <a:solidFill>
                  <a:schemeClr val="tx1"/>
                </a:solidFill>
                <a:effectLst/>
                <a:latin typeface="+mn-lt"/>
                <a:ea typeface="+mn-ea"/>
                <a:cs typeface="+mn-cs"/>
              </a:rPr>
              <a:t>Rajabi</a:t>
            </a:r>
            <a:r>
              <a:rPr lang="en-US" sz="1200" kern="1200" dirty="0">
                <a:solidFill>
                  <a:schemeClr val="tx1"/>
                </a:solidFill>
                <a:effectLst/>
                <a:latin typeface="+mn-lt"/>
                <a:ea typeface="+mn-ea"/>
                <a:cs typeface="+mn-cs"/>
              </a:rPr>
              <a:t> in 1977, but the results have not been published. Surveys at the site have produced remains from the Iron Age I through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Persian-Byzantine period (Finkelstein 1988: 160; Finkelstein et al. 1997: 587–90).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latter activity at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is significant due to the fact that later texts seem to relate Ophrah with the toponym “Ephraim” or “</a:t>
            </a:r>
            <a:r>
              <a:rPr lang="en-US" sz="1200" kern="1200" dirty="0" err="1">
                <a:solidFill>
                  <a:schemeClr val="tx1"/>
                </a:solidFill>
                <a:effectLst/>
                <a:latin typeface="+mn-lt"/>
                <a:ea typeface="+mn-ea"/>
                <a:cs typeface="+mn-cs"/>
              </a:rPr>
              <a:t>Aphairema</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Macc</a:t>
            </a:r>
            <a:r>
              <a:rPr lang="en-US" sz="1200" kern="1200" dirty="0">
                <a:solidFill>
                  <a:schemeClr val="tx1"/>
                </a:solidFill>
                <a:effectLst/>
                <a:latin typeface="+mn-lt"/>
                <a:ea typeface="+mn-ea"/>
                <a:cs typeface="+mn-cs"/>
              </a:rPr>
              <a:t> 11:34 and John 11:54). Second Chronicles 13:19 includes Ephron (</a:t>
            </a:r>
            <a:r>
              <a:rPr lang="he-IL" sz="1200" kern="1200" dirty="0">
                <a:solidFill>
                  <a:schemeClr val="tx1"/>
                </a:solidFill>
                <a:effectLst/>
                <a:latin typeface="+mn-lt"/>
                <a:ea typeface="+mn-ea"/>
                <a:cs typeface="+mn-cs"/>
              </a:rPr>
              <a:t>עֶפְרוֹן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Εφρων</a:t>
            </a:r>
            <a:r>
              <a:rPr lang="en-US" sz="1200" kern="1200" dirty="0">
                <a:solidFill>
                  <a:schemeClr val="tx1"/>
                </a:solidFill>
                <a:effectLst/>
                <a:latin typeface="+mn-lt"/>
                <a:ea typeface="+mn-ea"/>
                <a:cs typeface="+mn-cs"/>
              </a:rPr>
              <a:t>) as one of the key cities in this area that was conquered by Abijah along with Bethel and </a:t>
            </a:r>
            <a:r>
              <a:rPr lang="en-US" sz="1200" kern="1200" dirty="0" err="1">
                <a:solidFill>
                  <a:schemeClr val="tx1"/>
                </a:solidFill>
                <a:effectLst/>
                <a:latin typeface="+mn-lt"/>
                <a:ea typeface="+mn-ea"/>
                <a:cs typeface="+mn-cs"/>
              </a:rPr>
              <a:t>Jeshanah</a:t>
            </a:r>
            <a:r>
              <a:rPr lang="en-US" sz="1200" kern="1200" dirty="0">
                <a:solidFill>
                  <a:schemeClr val="tx1"/>
                </a:solidFill>
                <a:effectLst/>
                <a:latin typeface="+mn-lt"/>
                <a:ea typeface="+mn-ea"/>
                <a:cs typeface="+mn-cs"/>
              </a:rPr>
              <a:t>. Finally, 2 Samuel 13:23 indicates that Ephraim was near Baal-</a:t>
            </a:r>
            <a:r>
              <a:rPr lang="en-US" sz="1200" kern="1200" dirty="0" err="1">
                <a:solidFill>
                  <a:schemeClr val="tx1"/>
                </a:solidFill>
                <a:effectLst/>
                <a:latin typeface="+mn-lt"/>
                <a:ea typeface="+mn-ea"/>
                <a:cs typeface="+mn-cs"/>
              </a:rPr>
              <a:t>hazor</a:t>
            </a:r>
            <a:r>
              <a:rPr lang="en-US" sz="1200" kern="1200" dirty="0">
                <a:solidFill>
                  <a:schemeClr val="tx1"/>
                </a:solidFill>
                <a:effectLst/>
                <a:latin typeface="+mn-lt"/>
                <a:ea typeface="+mn-ea"/>
                <a:cs typeface="+mn-cs"/>
              </a:rPr>
              <a:t> (Jebel el-</a:t>
            </a:r>
            <a:r>
              <a:rPr lang="en-US" sz="1200" kern="1200" dirty="0" err="1">
                <a:solidFill>
                  <a:schemeClr val="tx1"/>
                </a:solidFill>
                <a:effectLst/>
                <a:latin typeface="+mn-lt"/>
                <a:ea typeface="+mn-ea"/>
                <a:cs typeface="+mn-cs"/>
              </a:rPr>
              <a:t>ʿAṣûr</a:t>
            </a:r>
            <a:r>
              <a:rPr lang="en-US" sz="1200" kern="1200" dirty="0">
                <a:solidFill>
                  <a:schemeClr val="tx1"/>
                </a:solidFill>
                <a:effectLst/>
                <a:latin typeface="+mn-lt"/>
                <a:ea typeface="+mn-ea"/>
                <a:cs typeface="+mn-cs"/>
              </a:rPr>
              <a:t>). Since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sits right at the base of Jebel el-</a:t>
            </a:r>
            <a:r>
              <a:rPr lang="en-US" sz="1200" kern="1200" dirty="0" err="1">
                <a:solidFill>
                  <a:schemeClr val="tx1"/>
                </a:solidFill>
                <a:effectLst/>
                <a:latin typeface="+mn-lt"/>
                <a:ea typeface="+mn-ea"/>
                <a:cs typeface="+mn-cs"/>
              </a:rPr>
              <a:t>ʿAṣûr</a:t>
            </a:r>
            <a:r>
              <a:rPr lang="en-US" sz="1200" kern="1200" dirty="0">
                <a:solidFill>
                  <a:schemeClr val="tx1"/>
                </a:solidFill>
                <a:effectLst/>
                <a:latin typeface="+mn-lt"/>
                <a:ea typeface="+mn-ea"/>
                <a:cs typeface="+mn-cs"/>
              </a:rPr>
              <a:t> and the occupation history of the site is consistent with the textual record, it seems logical to conclude that </a:t>
            </a:r>
            <a:r>
              <a:rPr lang="en-US" sz="1200" kern="1200" dirty="0" err="1">
                <a:solidFill>
                  <a:schemeClr val="tx1"/>
                </a:solidFill>
                <a:effectLst/>
                <a:latin typeface="+mn-lt"/>
                <a:ea typeface="+mn-ea"/>
                <a:cs typeface="+mn-cs"/>
              </a:rPr>
              <a:t>Taybe</a:t>
            </a:r>
            <a:r>
              <a:rPr lang="en-US" sz="1200" kern="1200" dirty="0">
                <a:solidFill>
                  <a:schemeClr val="tx1"/>
                </a:solidFill>
                <a:effectLst/>
                <a:latin typeface="+mn-lt"/>
                <a:ea typeface="+mn-ea"/>
                <a:cs typeface="+mn-cs"/>
              </a:rPr>
              <a:t> should be identified with Ophrah/Ephron/Ephraim (Aharoni 1979: 440; McCarter 1980: 238; Kallai 1986: 401; Rainey and Notley 2006: 171; contra Albright 1922).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Trans. A. F. Rainey. Revised and Enlarged. Philadelphia: Westminster Press.</a:t>
            </a:r>
          </a:p>
          <a:p>
            <a:r>
              <a:rPr lang="en-US" sz="1200" kern="1200" dirty="0">
                <a:solidFill>
                  <a:schemeClr val="tx1"/>
                </a:solidFill>
                <a:effectLst/>
                <a:latin typeface="+mn-lt"/>
                <a:ea typeface="+mn-ea"/>
                <a:cs typeface="+mn-cs"/>
              </a:rPr>
              <a:t>Albright, W. F.</a:t>
            </a:r>
          </a:p>
          <a:p>
            <a:pPr marL="685800" indent="-457200">
              <a:tabLst>
                <a:tab pos="685800" algn="l"/>
              </a:tabLst>
            </a:pPr>
            <a:r>
              <a:rPr lang="en-US" sz="1200" kern="1200" dirty="0">
                <a:solidFill>
                  <a:schemeClr val="tx1"/>
                </a:solidFill>
                <a:effectLst/>
                <a:latin typeface="+mn-lt"/>
                <a:ea typeface="+mn-ea"/>
                <a:cs typeface="+mn-cs"/>
              </a:rPr>
              <a:t>1922	</a:t>
            </a:r>
            <a:r>
              <a:rPr lang="en-US" sz="1200" kern="1200" dirty="0" err="1">
                <a:solidFill>
                  <a:schemeClr val="tx1"/>
                </a:solidFill>
                <a:effectLst/>
                <a:latin typeface="+mn-lt"/>
                <a:ea typeface="+mn-ea"/>
                <a:cs typeface="+mn-cs"/>
              </a:rPr>
              <a:t>Ophrah</a:t>
            </a:r>
            <a:r>
              <a:rPr lang="en-US" sz="1200" kern="1200" dirty="0">
                <a:solidFill>
                  <a:schemeClr val="tx1"/>
                </a:solidFill>
                <a:effectLst/>
                <a:latin typeface="+mn-lt"/>
                <a:ea typeface="+mn-ea"/>
                <a:cs typeface="+mn-cs"/>
              </a:rPr>
              <a:t> and Ephraim. </a:t>
            </a:r>
            <a:r>
              <a:rPr lang="en-US" sz="1200" i="1" kern="1200" dirty="0">
                <a:solidFill>
                  <a:schemeClr val="tx1"/>
                </a:solidFill>
                <a:effectLst/>
                <a:latin typeface="+mn-lt"/>
                <a:ea typeface="+mn-ea"/>
                <a:cs typeface="+mn-cs"/>
              </a:rPr>
              <a:t>Annual of the American Schools of Oriental Research</a:t>
            </a:r>
            <a:r>
              <a:rPr lang="en-US" sz="1200" kern="1200" dirty="0">
                <a:solidFill>
                  <a:schemeClr val="tx1"/>
                </a:solidFill>
                <a:effectLst/>
                <a:latin typeface="+mn-lt"/>
                <a:ea typeface="+mn-ea"/>
                <a:cs typeface="+mn-cs"/>
              </a:rPr>
              <a:t> 4: 124–33.</a:t>
            </a:r>
          </a:p>
          <a:p>
            <a:r>
              <a:rPr lang="en-US" sz="1200" kern="1200" dirty="0">
                <a:solidFill>
                  <a:schemeClr val="tx1"/>
                </a:solidFill>
                <a:effectLst/>
                <a:latin typeface="+mn-lt"/>
                <a:ea typeface="+mn-ea"/>
                <a:cs typeface="+mn-cs"/>
              </a:rPr>
              <a:t>Feldstein, A.; Kidron, G.; </a:t>
            </a:r>
            <a:r>
              <a:rPr lang="en-US" sz="1200" kern="1200" dirty="0" err="1">
                <a:solidFill>
                  <a:schemeClr val="tx1"/>
                </a:solidFill>
                <a:effectLst/>
                <a:latin typeface="+mn-lt"/>
                <a:ea typeface="+mn-ea"/>
                <a:cs typeface="+mn-cs"/>
              </a:rPr>
              <a:t>Nitzan</a:t>
            </a:r>
            <a:r>
              <a:rPr lang="en-US" sz="1200" kern="1200" dirty="0">
                <a:solidFill>
                  <a:schemeClr val="tx1"/>
                </a:solidFill>
                <a:effectLst/>
                <a:latin typeface="+mn-lt"/>
                <a:ea typeface="+mn-ea"/>
                <a:cs typeface="+mn-cs"/>
              </a:rPr>
              <a:t>, M. K.; </a:t>
            </a:r>
            <a:r>
              <a:rPr lang="en-US" sz="1200" kern="1200" dirty="0" err="1">
                <a:solidFill>
                  <a:schemeClr val="tx1"/>
                </a:solidFill>
                <a:effectLst/>
                <a:latin typeface="+mn-lt"/>
                <a:ea typeface="+mn-ea"/>
                <a:cs typeface="+mn-cs"/>
              </a:rPr>
              <a:t>Kamaisky</a:t>
            </a:r>
            <a:r>
              <a:rPr lang="en-US" sz="1200" kern="1200" dirty="0">
                <a:solidFill>
                  <a:schemeClr val="tx1"/>
                </a:solidFill>
                <a:effectLst/>
                <a:latin typeface="+mn-lt"/>
                <a:ea typeface="+mn-ea"/>
                <a:cs typeface="+mn-cs"/>
              </a:rPr>
              <a:t>, Y.; and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 </a:t>
            </a:r>
          </a:p>
          <a:p>
            <a:pPr marL="685800" indent="-457200">
              <a:tabLst>
                <a:tab pos="685800" algn="l"/>
              </a:tabLst>
            </a:pPr>
            <a:r>
              <a:rPr lang="en-US" sz="1200" kern="1200" dirty="0">
                <a:solidFill>
                  <a:schemeClr val="tx1"/>
                </a:solidFill>
                <a:effectLst/>
                <a:latin typeface="+mn-lt"/>
                <a:ea typeface="+mn-ea"/>
                <a:cs typeface="+mn-cs"/>
              </a:rPr>
              <a:t>2013	</a:t>
            </a:r>
            <a:r>
              <a:rPr lang="en-US" sz="1200" i="1" kern="1200" dirty="0">
                <a:solidFill>
                  <a:schemeClr val="tx1"/>
                </a:solidFill>
                <a:effectLst/>
                <a:latin typeface="+mn-lt"/>
                <a:ea typeface="+mn-ea"/>
                <a:cs typeface="+mn-cs"/>
              </a:rPr>
              <a:t>Map of El </a:t>
            </a:r>
            <a:r>
              <a:rPr lang="en-US" sz="1200" i="1" kern="1200" dirty="0" err="1">
                <a:solidFill>
                  <a:schemeClr val="tx1"/>
                </a:solidFill>
                <a:effectLst/>
                <a:latin typeface="+mn-lt"/>
                <a:ea typeface="+mn-ea"/>
                <a:cs typeface="+mn-cs"/>
              </a:rPr>
              <a:t>Bira</a:t>
            </a:r>
            <a:r>
              <a:rPr lang="en-US" sz="1200" i="1" kern="1200" dirty="0">
                <a:solidFill>
                  <a:schemeClr val="tx1"/>
                </a:solidFill>
                <a:effectLst/>
                <a:latin typeface="+mn-lt"/>
                <a:ea typeface="+mn-ea"/>
                <a:cs typeface="+mn-cs"/>
              </a:rPr>
              <a:t> - Benjamin Survey</a:t>
            </a:r>
            <a:r>
              <a:rPr lang="en-US" sz="1200" kern="1200" dirty="0">
                <a:solidFill>
                  <a:schemeClr val="tx1"/>
                </a:solidFill>
                <a:effectLst/>
                <a:latin typeface="+mn-lt"/>
                <a:ea typeface="+mn-ea"/>
                <a:cs typeface="+mn-cs"/>
              </a:rPr>
              <a:t>. Ed. by Y. Magen, I. Finkelstein, and R.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Online Edition. Archaeological Survey of Israel 101. Jerusalem: Israel Antiquities Authority.</a:t>
            </a:r>
          </a:p>
          <a:p>
            <a:r>
              <a:rPr lang="en-US" sz="1200" kern="1200" dirty="0">
                <a:solidFill>
                  <a:schemeClr val="tx1"/>
                </a:solidFill>
                <a:effectLst/>
                <a:latin typeface="+mn-lt"/>
                <a:ea typeface="+mn-ea"/>
                <a:cs typeface="+mn-cs"/>
              </a:rPr>
              <a:t>Finkelstein, I.</a:t>
            </a:r>
          </a:p>
          <a:p>
            <a:pPr marL="685800" indent="-457200">
              <a:tabLst>
                <a:tab pos="685800" algn="l"/>
              </a:tabLst>
            </a:pPr>
            <a:r>
              <a:rPr lang="en-US" sz="1200" kern="1200" dirty="0">
                <a:solidFill>
                  <a:schemeClr val="tx1"/>
                </a:solidFill>
                <a:effectLst/>
                <a:latin typeface="+mn-lt"/>
                <a:ea typeface="+mn-ea"/>
                <a:cs typeface="+mn-cs"/>
              </a:rPr>
              <a:t>1988	</a:t>
            </a:r>
            <a:r>
              <a:rPr lang="en-US" sz="1200" i="1" kern="1200" dirty="0">
                <a:solidFill>
                  <a:schemeClr val="tx1"/>
                </a:solidFill>
                <a:effectLst/>
                <a:latin typeface="+mn-lt"/>
                <a:ea typeface="+mn-ea"/>
                <a:cs typeface="+mn-cs"/>
              </a:rPr>
              <a:t>The Archaeology of the Israelite Settlement</a:t>
            </a:r>
            <a:r>
              <a:rPr lang="en-US" sz="1200" kern="1200" dirty="0">
                <a:solidFill>
                  <a:schemeClr val="tx1"/>
                </a:solidFill>
                <a:effectLst/>
                <a:latin typeface="+mn-lt"/>
                <a:ea typeface="+mn-ea"/>
                <a:cs typeface="+mn-cs"/>
              </a:rPr>
              <a:t>. Jerusalem: Israel Exploration Society.</a:t>
            </a:r>
          </a:p>
          <a:p>
            <a:r>
              <a:rPr lang="en-US" sz="1200" kern="1200" dirty="0">
                <a:solidFill>
                  <a:schemeClr val="tx1"/>
                </a:solidFill>
                <a:effectLst/>
                <a:latin typeface="+mn-lt"/>
                <a:ea typeface="+mn-ea"/>
                <a:cs typeface="+mn-cs"/>
              </a:rPr>
              <a:t>Finkelstein, I.; Lederman, Z.; and </a:t>
            </a:r>
            <a:r>
              <a:rPr lang="en-US" sz="1200" kern="1200" dirty="0" err="1">
                <a:solidFill>
                  <a:schemeClr val="tx1"/>
                </a:solidFill>
                <a:effectLst/>
                <a:latin typeface="+mn-lt"/>
                <a:ea typeface="+mn-ea"/>
                <a:cs typeface="+mn-cs"/>
              </a:rPr>
              <a:t>Bunimovitz</a:t>
            </a:r>
            <a:r>
              <a:rPr lang="en-US" sz="1200" kern="1200" dirty="0">
                <a:solidFill>
                  <a:schemeClr val="tx1"/>
                </a:solidFill>
                <a:effectLst/>
                <a:latin typeface="+mn-lt"/>
                <a:ea typeface="+mn-ea"/>
                <a:cs typeface="+mn-cs"/>
              </a:rPr>
              <a:t>, S. (editors).</a:t>
            </a:r>
          </a:p>
          <a:p>
            <a:pPr marL="685800" indent="-457200">
              <a:tabLst>
                <a:tab pos="685800" algn="l"/>
              </a:tabLst>
            </a:pPr>
            <a:r>
              <a:rPr lang="en-US" sz="1200" kern="1200" dirty="0">
                <a:solidFill>
                  <a:schemeClr val="tx1"/>
                </a:solidFill>
                <a:effectLst/>
                <a:latin typeface="+mn-lt"/>
                <a:ea typeface="+mn-ea"/>
                <a:cs typeface="+mn-cs"/>
              </a:rPr>
              <a:t>1997	</a:t>
            </a:r>
            <a:r>
              <a:rPr lang="en-US" sz="1200" i="1" kern="1200" dirty="0">
                <a:solidFill>
                  <a:schemeClr val="tx1"/>
                </a:solidFill>
                <a:effectLst/>
                <a:latin typeface="+mn-lt"/>
                <a:ea typeface="+mn-ea"/>
                <a:cs typeface="+mn-cs"/>
              </a:rPr>
              <a:t>Highland of Many Cultures: The Southern Samaria Survey</a:t>
            </a:r>
            <a:r>
              <a:rPr lang="en-US" sz="1200" kern="1200" dirty="0">
                <a:solidFill>
                  <a:schemeClr val="tx1"/>
                </a:solidFill>
                <a:effectLst/>
                <a:latin typeface="+mn-lt"/>
                <a:ea typeface="+mn-ea"/>
                <a:cs typeface="+mn-cs"/>
              </a:rPr>
              <a:t>. 2 vols. Monograph Series of the Institute of Archaeology of Tel Aviv University 14. Tel Aviv: Tel Aviv University.</a:t>
            </a:r>
          </a:p>
          <a:p>
            <a:r>
              <a:rPr lang="en-US" dirty="0"/>
              <a:t>Hamilton, J. M.</a:t>
            </a:r>
          </a:p>
          <a:p>
            <a:pPr marL="685800" indent="-457200">
              <a:tabLst>
                <a:tab pos="685800" algn="l"/>
              </a:tabLst>
            </a:pPr>
            <a:r>
              <a:rPr lang="en-US" dirty="0"/>
              <a:t>1992a	Baal-Hazor. </a:t>
            </a:r>
            <a:r>
              <a:rPr lang="en-US" i="1" dirty="0"/>
              <a:t>Anchor Bible Dictionary, </a:t>
            </a:r>
            <a:r>
              <a:rPr lang="en-US" dirty="0"/>
              <a:t>vol. 1, ed. D. N. Freedman. New York: Doubleday.</a:t>
            </a:r>
          </a:p>
          <a:p>
            <a:pPr marL="685800" indent="-457200">
              <a:tabLst>
                <a:tab pos="685800" algn="l"/>
              </a:tabLst>
            </a:pPr>
            <a:r>
              <a:rPr lang="en-US" dirty="0"/>
              <a:t>1992b	</a:t>
            </a:r>
            <a:r>
              <a:rPr lang="en-US" dirty="0" err="1"/>
              <a:t>Ophrah</a:t>
            </a:r>
            <a:r>
              <a:rPr lang="en-US" dirty="0"/>
              <a:t>. </a:t>
            </a:r>
            <a:r>
              <a:rPr lang="en-US" i="1" dirty="0"/>
              <a:t>Anchor Bible Dictionary, </a:t>
            </a:r>
            <a:r>
              <a:rPr lang="en-US" dirty="0"/>
              <a:t>vol. 5, ed. D. N. Freedman. New York: Doubleday.</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Kallai</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1986	</a:t>
            </a:r>
            <a:r>
              <a:rPr lang="en-US" sz="1200" i="1" kern="1200" dirty="0">
                <a:solidFill>
                  <a:schemeClr val="tx1"/>
                </a:solidFill>
                <a:effectLst/>
                <a:latin typeface="+mn-lt"/>
                <a:ea typeface="+mn-ea"/>
                <a:cs typeface="+mn-cs"/>
              </a:rPr>
              <a:t>Historical Geography of the Bible: the Tribal Territories of Israel</a:t>
            </a:r>
            <a:r>
              <a:rPr lang="en-US" sz="1200" kern="1200" dirty="0">
                <a:solidFill>
                  <a:schemeClr val="tx1"/>
                </a:solidFill>
                <a:effectLst/>
                <a:latin typeface="+mn-lt"/>
                <a:ea typeface="+mn-ea"/>
                <a:cs typeface="+mn-cs"/>
              </a:rPr>
              <a:t>. Jerusalem: </a:t>
            </a:r>
            <a:r>
              <a:rPr lang="en-US" sz="1200" kern="1200" dirty="0" err="1">
                <a:solidFill>
                  <a:schemeClr val="tx1"/>
                </a:solidFill>
                <a:effectLst/>
                <a:latin typeface="+mn-lt"/>
                <a:ea typeface="+mn-ea"/>
                <a:cs typeface="+mn-cs"/>
              </a:rPr>
              <a:t>Magnes</a:t>
            </a:r>
            <a:r>
              <a:rPr lang="en-US" sz="1200" kern="1200" dirty="0">
                <a:solidFill>
                  <a:schemeClr val="tx1"/>
                </a:solidFill>
                <a:effectLst/>
                <a:latin typeface="+mn-lt"/>
                <a:ea typeface="+mn-ea"/>
                <a:cs typeface="+mn-cs"/>
              </a:rPr>
              <a:t> Press.</a:t>
            </a:r>
          </a:p>
          <a:p>
            <a:r>
              <a:rPr lang="en-US" sz="1200" kern="1200" dirty="0">
                <a:solidFill>
                  <a:schemeClr val="tx1"/>
                </a:solidFill>
                <a:effectLst/>
                <a:latin typeface="+mn-lt"/>
                <a:ea typeface="+mn-ea"/>
                <a:cs typeface="+mn-cs"/>
              </a:rPr>
              <a:t>McCarter, P. K., Jr.</a:t>
            </a:r>
          </a:p>
          <a:p>
            <a:pPr marL="685800" indent="-457200">
              <a:tabLst>
                <a:tab pos="685800" algn="l"/>
              </a:tabLst>
            </a:pPr>
            <a:r>
              <a:rPr lang="en-US" sz="1200" kern="1200" dirty="0">
                <a:solidFill>
                  <a:schemeClr val="tx1"/>
                </a:solidFill>
                <a:effectLst/>
                <a:latin typeface="+mn-lt"/>
                <a:ea typeface="+mn-ea"/>
                <a:cs typeface="+mn-cs"/>
              </a:rPr>
              <a:t>1980	</a:t>
            </a:r>
            <a:r>
              <a:rPr lang="en-US" sz="1200" i="1" kern="1200" dirty="0">
                <a:solidFill>
                  <a:schemeClr val="tx1"/>
                </a:solidFill>
                <a:effectLst/>
                <a:latin typeface="+mn-lt"/>
                <a:ea typeface="+mn-ea"/>
                <a:cs typeface="+mn-cs"/>
              </a:rPr>
              <a:t>1 Samuel</a:t>
            </a:r>
            <a:r>
              <a:rPr lang="en-US" sz="1200" kern="1200" dirty="0">
                <a:solidFill>
                  <a:schemeClr val="tx1"/>
                </a:solidFill>
                <a:effectLst/>
                <a:latin typeface="+mn-lt"/>
                <a:ea typeface="+mn-ea"/>
                <a:cs typeface="+mn-cs"/>
              </a:rPr>
              <a:t>. Anchor Bible Commentary. New York: Doubleday.</a:t>
            </a:r>
          </a:p>
          <a:p>
            <a:r>
              <a:rPr lang="en-US" sz="1200" kern="1200" dirty="0">
                <a:solidFill>
                  <a:schemeClr val="tx1"/>
                </a:solidFill>
                <a:effectLst/>
                <a:latin typeface="+mn-lt"/>
                <a:ea typeface="+mn-ea"/>
                <a:cs typeface="+mn-cs"/>
              </a:rPr>
              <a:t>Rainey, A. F. and </a:t>
            </a:r>
            <a:r>
              <a:rPr lang="en-US" sz="1200" kern="1200" dirty="0" err="1">
                <a:solidFill>
                  <a:schemeClr val="tx1"/>
                </a:solidFill>
                <a:effectLst/>
                <a:latin typeface="+mn-lt"/>
                <a:ea typeface="+mn-ea"/>
                <a:cs typeface="+mn-cs"/>
              </a:rPr>
              <a:t>Notley</a:t>
            </a:r>
            <a:r>
              <a:rPr lang="en-US" sz="1200" kern="1200" dirty="0">
                <a:solidFill>
                  <a:schemeClr val="tx1"/>
                </a:solidFill>
                <a:effectLst/>
                <a:latin typeface="+mn-lt"/>
                <a:ea typeface="+mn-ea"/>
                <a:cs typeface="+mn-cs"/>
              </a:rPr>
              <a:t>, S.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a:solidFill>
                  <a:schemeClr val="tx1"/>
                </a:solidFill>
                <a:effectLst/>
                <a:latin typeface="+mn-lt"/>
                <a:ea typeface="+mn-ea"/>
                <a:cs typeface="+mn-cs"/>
              </a:rPr>
              <a:t>Simons, J. J.</a:t>
            </a:r>
          </a:p>
          <a:p>
            <a:pPr marL="685800" indent="-457200">
              <a:tabLst>
                <a:tab pos="685800" algn="l"/>
              </a:tabLst>
            </a:pPr>
            <a:r>
              <a:rPr lang="en-US" sz="1200" kern="1200" dirty="0">
                <a:solidFill>
                  <a:schemeClr val="tx1"/>
                </a:solidFill>
                <a:effectLst/>
                <a:latin typeface="+mn-lt"/>
                <a:ea typeface="+mn-ea"/>
                <a:cs typeface="+mn-cs"/>
              </a:rPr>
              <a:t>1959	</a:t>
            </a:r>
            <a:r>
              <a:rPr lang="en-US" sz="1200" i="1" kern="1200" dirty="0">
                <a:solidFill>
                  <a:schemeClr val="tx1"/>
                </a:solidFill>
                <a:effectLst/>
                <a:latin typeface="+mn-lt"/>
                <a:ea typeface="+mn-ea"/>
                <a:cs typeface="+mn-cs"/>
              </a:rPr>
              <a:t>The Geographical and Topographical Texts of the Old Testament</a:t>
            </a:r>
            <a:r>
              <a:rPr lang="en-US" sz="1200" kern="1200" dirty="0">
                <a:solidFill>
                  <a:schemeClr val="tx1"/>
                </a:solidFill>
                <a:effectLst/>
                <a:latin typeface="+mn-lt"/>
                <a:ea typeface="+mn-ea"/>
                <a:cs typeface="+mn-cs"/>
              </a:rPr>
              <a:t>. Leiden: Brill.</a:t>
            </a:r>
          </a:p>
          <a:p>
            <a:r>
              <a:rPr lang="en-US" sz="1200" kern="1200" dirty="0">
                <a:solidFill>
                  <a:schemeClr val="tx1"/>
                </a:solidFill>
                <a:effectLst/>
                <a:latin typeface="+mn-lt"/>
                <a:ea typeface="+mn-ea"/>
                <a:cs typeface="+mn-cs"/>
              </a:rPr>
              <a:t>Thompson, H. O.</a:t>
            </a:r>
          </a:p>
          <a:p>
            <a:pPr marL="685800" indent="-457200">
              <a:tabLst>
                <a:tab pos="685800" algn="l"/>
              </a:tabLst>
            </a:pPr>
            <a:r>
              <a:rPr lang="en-US" sz="1200" kern="1200" dirty="0">
                <a:solidFill>
                  <a:schemeClr val="tx1"/>
                </a:solidFill>
                <a:effectLst/>
                <a:latin typeface="+mn-lt"/>
                <a:ea typeface="+mn-ea"/>
                <a:cs typeface="+mn-cs"/>
              </a:rPr>
              <a:t>1992	Baal-Hazor.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1, ed. D. N. Freedman. New York: Doubleday.</a:t>
            </a:r>
            <a:br>
              <a:rPr lang="en-US" sz="1200" kern="1200" dirty="0">
                <a:solidFill>
                  <a:schemeClr val="tx1"/>
                </a:solidFill>
                <a:effectLst/>
                <a:latin typeface="+mn-lt"/>
                <a:ea typeface="+mn-ea"/>
                <a:cs typeface="+mn-cs"/>
              </a:rPr>
            </a:br>
            <a:endParaRPr lang="en-US" dirty="0">
              <a:ea typeface="ＭＳ Ｐゴシック" pitchFamily="34" charset="-128"/>
            </a:endParaRPr>
          </a:p>
          <a:p>
            <a:r>
              <a:rPr lang="en-US" dirty="0">
                <a:ea typeface="ＭＳ Ｐゴシック" pitchFamily="34" charset="-128"/>
              </a:rPr>
              <a:t>tb121704146</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Jonadab was Amnon’s first cousin. Perhaps</a:t>
            </a:r>
            <a:r>
              <a:rPr lang="en-US" sz="1200" b="0" i="0" kern="1200" baseline="0" dirty="0">
                <a:solidFill>
                  <a:schemeClr val="tx1"/>
                </a:solidFill>
                <a:effectLst/>
                <a:latin typeface="+mn-lt"/>
                <a:ea typeface="+mn-ea"/>
                <a:cs typeface="+mn-cs"/>
              </a:rPr>
              <a:t> his willingness to guide Amnon toward fulfilling his lusts was based on a desire to ingratiate himself with the presumable heir-to-be. </a:t>
            </a:r>
            <a:r>
              <a:rPr lang="en-US" sz="1200" b="0" i="0" kern="1200" dirty="0">
                <a:solidFill>
                  <a:schemeClr val="tx1"/>
                </a:solidFill>
                <a:effectLst/>
                <a:latin typeface="+mn-lt"/>
                <a:ea typeface="+mn-ea"/>
                <a:cs typeface="+mn-cs"/>
              </a:rPr>
              <a:t>This American Colony photograph was taken between 1934 and 1939.</a:t>
            </a:r>
          </a:p>
          <a:p>
            <a:endParaRPr lang="en-US" sz="1200" b="0" i="0" kern="1200" dirty="0">
              <a:solidFill>
                <a:schemeClr val="tx1"/>
              </a:solidFill>
              <a:effectLst/>
              <a:latin typeface="+mn-lt"/>
              <a:ea typeface="+mn-ea"/>
              <a:cs typeface="+mn-cs"/>
            </a:endParaRPr>
          </a:p>
          <a:p>
            <a:r>
              <a:rPr lang="en-US" dirty="0"/>
              <a:t>mat03796</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aerial view shows the location of Ophrah/Ephron/Ephraim as it appeared prior to modern urbanization. The view is to the east, so north (and the location of Baal-</a:t>
            </a:r>
            <a:r>
              <a:rPr lang="en-US" sz="1200" kern="1200" dirty="0" err="1">
                <a:solidFill>
                  <a:schemeClr val="tx1"/>
                </a:solidFill>
                <a:effectLst/>
                <a:latin typeface="+mn-lt"/>
                <a:ea typeface="+mn-ea"/>
                <a:cs typeface="+mn-cs"/>
              </a:rPr>
              <a:t>hazor</a:t>
            </a:r>
            <a:r>
              <a:rPr lang="en-US" sz="1200" kern="1200" dirty="0">
                <a:solidFill>
                  <a:schemeClr val="tx1"/>
                </a:solidFill>
                <a:effectLst/>
                <a:latin typeface="+mn-lt"/>
                <a:ea typeface="+mn-ea"/>
                <a:cs typeface="+mn-cs"/>
              </a:rPr>
              <a:t>, which is not</a:t>
            </a:r>
            <a:r>
              <a:rPr lang="en-US" sz="1200" kern="1200" baseline="0" dirty="0">
                <a:solidFill>
                  <a:schemeClr val="tx1"/>
                </a:solidFill>
                <a:effectLst/>
                <a:latin typeface="+mn-lt"/>
                <a:ea typeface="+mn-ea"/>
                <a:cs typeface="+mn-cs"/>
              </a:rPr>
              <a:t> visible on this photo)</a:t>
            </a:r>
            <a:r>
              <a:rPr lang="en-US" sz="1200" kern="1200" dirty="0">
                <a:solidFill>
                  <a:schemeClr val="tx1"/>
                </a:solidFill>
                <a:effectLst/>
                <a:latin typeface="+mn-lt"/>
                <a:ea typeface="+mn-ea"/>
                <a:cs typeface="+mn-cs"/>
              </a:rPr>
              <a:t> is to the left. This image comes from Gustaf Dalman, </a:t>
            </a:r>
            <a:r>
              <a:rPr lang="en-US" sz="1200" i="1" kern="1200" dirty="0" err="1">
                <a:solidFill>
                  <a:schemeClr val="tx1"/>
                </a:solidFill>
                <a:effectLst/>
                <a:latin typeface="+mn-lt"/>
                <a:ea typeface="+mn-ea"/>
                <a:cs typeface="+mn-cs"/>
              </a:rPr>
              <a:t>Hundert</a:t>
            </a:r>
            <a:r>
              <a:rPr lang="en-US" sz="1200" i="1" kern="1200" dirty="0">
                <a:solidFill>
                  <a:schemeClr val="tx1"/>
                </a:solidFill>
                <a:effectLst/>
                <a:latin typeface="+mn-lt"/>
                <a:ea typeface="+mn-ea"/>
                <a:cs typeface="+mn-cs"/>
              </a:rPr>
              <a:t> deutsche </a:t>
            </a:r>
            <a:r>
              <a:rPr lang="en-US" sz="1200" i="1" kern="1200" dirty="0" err="1">
                <a:solidFill>
                  <a:schemeClr val="tx1"/>
                </a:solidFill>
                <a:effectLst/>
                <a:latin typeface="+mn-lt"/>
                <a:ea typeface="+mn-ea"/>
                <a:cs typeface="+mn-cs"/>
              </a:rPr>
              <a:t>Fliegerbilder</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Palaestina</a:t>
            </a:r>
            <a:r>
              <a:rPr lang="en-US" sz="1200" kern="1200" dirty="0">
                <a:solidFill>
                  <a:schemeClr val="tx1"/>
                </a:solidFill>
                <a:effectLst/>
                <a:latin typeface="+mn-lt"/>
                <a:ea typeface="+mn-ea"/>
                <a:cs typeface="+mn-cs"/>
              </a:rPr>
              <a:t> (1925); an English edition is forthcoming from BiblePlaces.com. This photograph was taken by the German Airforce Division 304 on January 3, 1918, from a height of 9,600 feet (3,000 m). See the next slide for labels. </a:t>
            </a:r>
            <a:endParaRPr lang="en-US" dirty="0"/>
          </a:p>
          <a:p>
            <a:endParaRPr lang="en-US" dirty="0"/>
          </a:p>
          <a:p>
            <a:r>
              <a:rPr lang="en-US" dirty="0"/>
              <a:t>gd0029</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2173650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aerial view shows the location of Ophrah/Ephron/Ephraim as it appeared prior to modern urbanization. The view is to the east, so north (and the location of Baal-</a:t>
            </a:r>
            <a:r>
              <a:rPr lang="en-US" sz="1200" kern="1200" dirty="0" err="1">
                <a:solidFill>
                  <a:schemeClr val="tx1"/>
                </a:solidFill>
                <a:effectLst/>
                <a:latin typeface="+mn-lt"/>
                <a:ea typeface="+mn-ea"/>
                <a:cs typeface="+mn-cs"/>
              </a:rPr>
              <a:t>hazor</a:t>
            </a:r>
            <a:r>
              <a:rPr lang="en-US" sz="1200" kern="1200" dirty="0">
                <a:solidFill>
                  <a:schemeClr val="tx1"/>
                </a:solidFill>
                <a:effectLst/>
                <a:latin typeface="+mn-lt"/>
                <a:ea typeface="+mn-ea"/>
                <a:cs typeface="+mn-cs"/>
              </a:rPr>
              <a:t>, which is not</a:t>
            </a:r>
            <a:r>
              <a:rPr lang="en-US" sz="1200" kern="1200" baseline="0" dirty="0">
                <a:solidFill>
                  <a:schemeClr val="tx1"/>
                </a:solidFill>
                <a:effectLst/>
                <a:latin typeface="+mn-lt"/>
                <a:ea typeface="+mn-ea"/>
                <a:cs typeface="+mn-cs"/>
              </a:rPr>
              <a:t> visible on this photo)</a:t>
            </a:r>
            <a:r>
              <a:rPr lang="en-US" sz="1200" kern="1200" dirty="0">
                <a:solidFill>
                  <a:schemeClr val="tx1"/>
                </a:solidFill>
                <a:effectLst/>
                <a:latin typeface="+mn-lt"/>
                <a:ea typeface="+mn-ea"/>
                <a:cs typeface="+mn-cs"/>
              </a:rPr>
              <a:t> is to the left. This image comes from Gustaf Dalman, </a:t>
            </a:r>
            <a:r>
              <a:rPr lang="en-US" sz="1200" i="1" kern="1200" dirty="0" err="1">
                <a:solidFill>
                  <a:schemeClr val="tx1"/>
                </a:solidFill>
                <a:effectLst/>
                <a:latin typeface="+mn-lt"/>
                <a:ea typeface="+mn-ea"/>
                <a:cs typeface="+mn-cs"/>
              </a:rPr>
              <a:t>Hundert</a:t>
            </a:r>
            <a:r>
              <a:rPr lang="en-US" sz="1200" i="1" kern="1200" dirty="0">
                <a:solidFill>
                  <a:schemeClr val="tx1"/>
                </a:solidFill>
                <a:effectLst/>
                <a:latin typeface="+mn-lt"/>
                <a:ea typeface="+mn-ea"/>
                <a:cs typeface="+mn-cs"/>
              </a:rPr>
              <a:t> deutsche </a:t>
            </a:r>
            <a:r>
              <a:rPr lang="en-US" sz="1200" i="1" kern="1200" dirty="0" err="1">
                <a:solidFill>
                  <a:schemeClr val="tx1"/>
                </a:solidFill>
                <a:effectLst/>
                <a:latin typeface="+mn-lt"/>
                <a:ea typeface="+mn-ea"/>
                <a:cs typeface="+mn-cs"/>
              </a:rPr>
              <a:t>Fliegerbilder</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Palaestina</a:t>
            </a:r>
            <a:r>
              <a:rPr lang="en-US" sz="1200" kern="1200" dirty="0">
                <a:solidFill>
                  <a:schemeClr val="tx1"/>
                </a:solidFill>
                <a:effectLst/>
                <a:latin typeface="+mn-lt"/>
                <a:ea typeface="+mn-ea"/>
                <a:cs typeface="+mn-cs"/>
              </a:rPr>
              <a:t> (1925); an English edition is forthcoming from BiblePlaces.com. This photograph was taken by the German Airforce Division 304 on January 3, 1918, from a height of 9,600 feet (3,000 m). </a:t>
            </a:r>
            <a:endParaRPr lang="en-US" dirty="0"/>
          </a:p>
          <a:p>
            <a:endParaRPr lang="en-US" dirty="0"/>
          </a:p>
          <a:p>
            <a:r>
              <a:rPr lang="en-US" dirty="0"/>
              <a:t>gd0029</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2173650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tbs98259805</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34505650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Absalom may have written invitations to his step-brothers, although the text does not clarify. If he did use written invitations, he would have likely written them on papyrus and sealed them with</a:t>
            </a:r>
            <a:r>
              <a:rPr lang="en-US" baseline="0" dirty="0"/>
              <a:t> bullae. </a:t>
            </a:r>
            <a:r>
              <a:rPr lang="en-US" dirty="0"/>
              <a:t>This</a:t>
            </a:r>
            <a:r>
              <a:rPr lang="en-US" baseline="0" dirty="0"/>
              <a:t> photo shows bullae (clay seals used on official documents) from the early 6th century BC that were found in Jerusalem. While these bullae and seals date to a later phase of the Iron Age II than the time of David and Solomon, they are clear evidence of both Judahite princes and officials (cf. 1 Kgs 1:9) and official/royal writing that took place in Jerusalem during the Iron Age II. </a:t>
            </a:r>
            <a:r>
              <a:rPr lang="en-US" dirty="0"/>
              <a:t>These artifacts were photographed at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adr1306213030</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39678855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fresco also comes from the Villa</a:t>
            </a:r>
            <a:r>
              <a:rPr lang="en-US" baseline="0" dirty="0"/>
              <a:t> Farnesina in Rome. Most of the scenes depicted in the triclinium are of uncertain or unknown events, perhaps from mythology. The central figure in this scene holds out his hands toward a seated figure, who might represent a judge or some ruler. The posture of holding out the hands communicates a request to a person in authority, as would have been appropriate for Absalom in the presence of David. This fresco was photographed at the </a:t>
            </a:r>
            <a:r>
              <a:rPr lang="en-US" dirty="0"/>
              <a:t>National Museum of Rome.</a:t>
            </a:r>
          </a:p>
          <a:p>
            <a:endParaRPr lang="en-US" dirty="0"/>
          </a:p>
          <a:p>
            <a:r>
              <a:rPr lang="en-US" dirty="0"/>
              <a:t>tb0513177787</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Although</a:t>
            </a:r>
            <a:r>
              <a:rPr lang="en-US" baseline="0" dirty="0"/>
              <a:t> the actual wording of David’s blessing is not given, it was common for a blessing to entreat the name of Israel’s God, Yahweh. </a:t>
            </a:r>
            <a:r>
              <a:rPr lang="en-US" dirty="0"/>
              <a:t>This tomb inscription from the 8th century BC invokes the blessing of Yahweh upon the deceased,</a:t>
            </a:r>
            <a:r>
              <a:rPr lang="en-US" baseline="0" dirty="0"/>
              <a:t> a man named Uriah. The first line reads, “Uriah the wealthy man had it written” (Heb. </a:t>
            </a:r>
            <a:r>
              <a:rPr lang="he-IL" dirty="0">
                <a:latin typeface="SBL BibLit" panose="02000000000000000000" pitchFamily="2" charset="-79"/>
                <a:ea typeface="SBL BibLit" panose="02000000000000000000" pitchFamily="2" charset="-79"/>
                <a:cs typeface="SBL BibLit" panose="02000000000000000000" pitchFamily="2" charset="-79"/>
              </a:rPr>
              <a:t>אריהו הדשר כתבה</a:t>
            </a:r>
            <a:r>
              <a:rPr lang="en-US" baseline="0" dirty="0"/>
              <a:t>). The second line reads, “Blessed be Uriah by Yahweh” (Heb. </a:t>
            </a:r>
            <a:r>
              <a:rPr lang="he-IL" dirty="0">
                <a:latin typeface="SBL BibLit" panose="02000000000000000000" pitchFamily="2" charset="-79"/>
                <a:ea typeface="SBL BibLit" panose="02000000000000000000" pitchFamily="2" charset="-79"/>
                <a:cs typeface="SBL BibLit" panose="02000000000000000000" pitchFamily="2" charset="-79"/>
              </a:rPr>
              <a:t>ברך אריהו ביהוה</a:t>
            </a:r>
            <a:r>
              <a:rPr lang="en-US" baseline="0" dirty="0"/>
              <a:t>). This inscription was photographed at the Israel Museum. The next slide includes labels.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tb032014433</a:t>
            </a:r>
          </a:p>
        </p:txBody>
      </p:sp>
      <p:sp>
        <p:nvSpPr>
          <p:cNvPr id="4" name="Slide Number Placeholder 3"/>
          <p:cNvSpPr>
            <a:spLocks noGrp="1"/>
          </p:cNvSpPr>
          <p:nvPr>
            <p:ph type="sldNum" sz="quarter" idx="5"/>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9924478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Although</a:t>
            </a:r>
            <a:r>
              <a:rPr lang="en-US" baseline="0" dirty="0"/>
              <a:t> the actual wording of David’s blessing is not given, it was common for a blessing to entreat the name of Israel’s God, Yahweh. </a:t>
            </a:r>
            <a:r>
              <a:rPr lang="en-US" dirty="0"/>
              <a:t>This tomb inscription from the 8th century BC invokes the blessing of Yahweh upon the deceased,</a:t>
            </a:r>
            <a:r>
              <a:rPr lang="en-US" baseline="0" dirty="0"/>
              <a:t> a man named Uriah. The first line reads, “Uriah the wealthy man had it written” (Heb. </a:t>
            </a:r>
            <a:r>
              <a:rPr lang="he-IL" dirty="0">
                <a:latin typeface="SBL BibLit" panose="02000000000000000000" pitchFamily="2" charset="-79"/>
                <a:ea typeface="SBL BibLit" panose="02000000000000000000" pitchFamily="2" charset="-79"/>
                <a:cs typeface="SBL BibLit" panose="02000000000000000000" pitchFamily="2" charset="-79"/>
              </a:rPr>
              <a:t>אריהו הדשר כתבה</a:t>
            </a:r>
            <a:r>
              <a:rPr lang="en-US" baseline="0" dirty="0"/>
              <a:t>). The second line reads, “Blessed be Uriah by Yahweh” (Heb. </a:t>
            </a:r>
            <a:r>
              <a:rPr lang="he-IL" dirty="0">
                <a:latin typeface="SBL BibLit" panose="02000000000000000000" pitchFamily="2" charset="-79"/>
                <a:ea typeface="SBL BibLit" panose="02000000000000000000" pitchFamily="2" charset="-79"/>
                <a:cs typeface="SBL BibLit" panose="02000000000000000000" pitchFamily="2" charset="-79"/>
              </a:rPr>
              <a:t>ברך אריהו ביהוה</a:t>
            </a:r>
            <a:r>
              <a:rPr lang="en-US" baseline="0" dirty="0"/>
              <a:t>). This inscription was photographed at the Israel Museum. In the second line, the red word to the far right is the verb “blessed” (Heb. </a:t>
            </a:r>
            <a:r>
              <a:rPr lang="en-US" i="1" baseline="0" dirty="0" err="1"/>
              <a:t>barak</a:t>
            </a:r>
            <a:r>
              <a:rPr lang="en-US" baseline="0" dirty="0"/>
              <a:t>, </a:t>
            </a:r>
            <a:r>
              <a:rPr lang="he-IL" dirty="0">
                <a:latin typeface="SBL BibLit" panose="02000000000000000000" pitchFamily="2" charset="-79"/>
                <a:ea typeface="SBL BibLit" panose="02000000000000000000" pitchFamily="2" charset="-79"/>
                <a:cs typeface="SBL BibLit" panose="02000000000000000000" pitchFamily="2" charset="-79"/>
              </a:rPr>
              <a:t>ברך</a:t>
            </a:r>
            <a:r>
              <a:rPr lang="en-US" baseline="0" dirty="0"/>
              <a:t>), the black word in the center is the personal name Uriah (Heb. </a:t>
            </a:r>
            <a:r>
              <a:rPr lang="en-US" i="1" baseline="0" dirty="0" err="1"/>
              <a:t>Uryahu</a:t>
            </a:r>
            <a:r>
              <a:rPr lang="en-US" baseline="0" dirty="0"/>
              <a:t>, </a:t>
            </a:r>
            <a:r>
              <a:rPr lang="he-IL" dirty="0">
                <a:latin typeface="SBL BibLit" panose="02000000000000000000" pitchFamily="2" charset="-79"/>
                <a:ea typeface="SBL BibLit" panose="02000000000000000000" pitchFamily="2" charset="-79"/>
                <a:cs typeface="SBL BibLit" panose="02000000000000000000" pitchFamily="2" charset="-79"/>
              </a:rPr>
              <a:t>אריהו</a:t>
            </a:r>
            <a:r>
              <a:rPr lang="en-US" baseline="0" dirty="0"/>
              <a:t>), and the word in red to the left is the preposition and noun “by Yahweh” (Heb. </a:t>
            </a:r>
            <a:r>
              <a:rPr lang="en-US" i="1" baseline="0" dirty="0" err="1"/>
              <a:t>beyahweh</a:t>
            </a:r>
            <a:r>
              <a:rPr lang="en-US" baseline="0" dirty="0"/>
              <a:t>, </a:t>
            </a:r>
            <a:r>
              <a:rPr lang="he-IL" dirty="0">
                <a:latin typeface="SBL BibLit" panose="02000000000000000000" pitchFamily="2" charset="-79"/>
                <a:ea typeface="SBL BibLit" panose="02000000000000000000" pitchFamily="2" charset="-79"/>
                <a:cs typeface="SBL BibLit" panose="02000000000000000000" pitchFamily="2" charset="-79"/>
              </a:rPr>
              <a:t>ביהוה</a:t>
            </a:r>
            <a:r>
              <a:rPr lang="en-US" baseline="0" dirty="0"/>
              <a:t>).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tb032014433</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18462438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fresco was photographed at the </a:t>
            </a:r>
            <a:r>
              <a:rPr lang="en-US" dirty="0"/>
              <a:t>National Museum of Rome.</a:t>
            </a:r>
          </a:p>
          <a:p>
            <a:endParaRPr lang="en-US" dirty="0"/>
          </a:p>
          <a:p>
            <a:r>
              <a:rPr lang="en-US" dirty="0"/>
              <a:t>tb0513177783</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phrase “son of the king” appears on a number of ancient seals and bullae. The one shown in this photo belonged to a man named Jehoahaz, near the end of the kingdom of Judah. Seals were carved in reverse so that the inscription would appear correctly when it was pressed into a small lump of clay. The following slides include a reversed image to demonstrate the correct reading of the letters as they would have appeared on a bulla. </a:t>
            </a:r>
            <a:r>
              <a:rPr lang="en-US" dirty="0"/>
              <a:t>This seal</a:t>
            </a:r>
            <a:r>
              <a:rPr lang="en-US" baseline="0" dirty="0"/>
              <a:t> </a:t>
            </a:r>
            <a:r>
              <a:rPr lang="en-US" dirty="0"/>
              <a:t>was photographed at the Israel Museum.</a:t>
            </a:r>
          </a:p>
          <a:p>
            <a:endParaRPr lang="en-US" dirty="0"/>
          </a:p>
          <a:p>
            <a:r>
              <a:rPr lang="en-US" dirty="0"/>
              <a:t>tb032014267</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4369459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a:t>
            </a:r>
            <a:r>
              <a:rPr lang="en-US" baseline="0" dirty="0"/>
              <a:t> has been reversed to reveal the inscription as it would have appeared when the seal was pressed into a small lump of clay (</a:t>
            </a:r>
            <a:r>
              <a:rPr lang="en-US" baseline="0" dirty="0" err="1"/>
              <a:t>bullah</a:t>
            </a:r>
            <a:r>
              <a:rPr lang="en-US" baseline="0" dirty="0"/>
              <a:t>) to seal a document. The top line reads “belonging to Jehoahaz” (Heb. </a:t>
            </a:r>
            <a:r>
              <a:rPr lang="he-IL" baseline="0" dirty="0"/>
              <a:t>ליהואחז</a:t>
            </a:r>
            <a:r>
              <a:rPr lang="en-US" baseline="0" dirty="0"/>
              <a:t>), while the lower line reads “son of the king” (Heb. </a:t>
            </a:r>
            <a:r>
              <a:rPr lang="he-IL" baseline="0" dirty="0"/>
              <a:t>בן המלך</a:t>
            </a:r>
            <a:r>
              <a:rPr lang="en-US" baseline="0" dirty="0"/>
              <a:t>). </a:t>
            </a:r>
            <a:r>
              <a:rPr lang="en-US" dirty="0"/>
              <a:t>This seal was photographed at the Israel Museum. The next slide includes highlights</a:t>
            </a:r>
            <a:r>
              <a:rPr lang="en-US" baseline="0" dirty="0"/>
              <a:t> for the lower line of the inscription.</a:t>
            </a:r>
            <a:endParaRPr lang="en-US" dirty="0"/>
          </a:p>
          <a:p>
            <a:endParaRPr lang="en-US" dirty="0"/>
          </a:p>
          <a:p>
            <a:r>
              <a:rPr lang="en-US" dirty="0"/>
              <a:t>tb032014267</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436945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bust was discovered at the Villa of</a:t>
            </a:r>
            <a:r>
              <a:rPr lang="en-US" baseline="0" dirty="0"/>
              <a:t> Hadrian at Tivoli. The expression it portrays could be taken as one of depression. This bust is thought to be a copy of an original from the 2nd century BC. It was photographed at the National Museum of Rome.</a:t>
            </a:r>
            <a:endParaRPr lang="en-US" dirty="0"/>
          </a:p>
          <a:p>
            <a:endParaRPr lang="en-US" dirty="0"/>
          </a:p>
          <a:p>
            <a:r>
              <a:rPr lang="en-US" dirty="0"/>
              <a:t>tb0513177468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a:t>
            </a:r>
            <a:r>
              <a:rPr lang="en-US" baseline="0" dirty="0"/>
              <a:t> has been reversed to reveal the inscription as it would have appeared when the seal was pressed into a small lump of clay (</a:t>
            </a:r>
            <a:r>
              <a:rPr lang="en-US" baseline="0" dirty="0" err="1"/>
              <a:t>bullah</a:t>
            </a:r>
            <a:r>
              <a:rPr lang="en-US" baseline="0" dirty="0"/>
              <a:t>) to seal a document. The top line reads “belonging to Jehoahaz” (Heb. </a:t>
            </a:r>
            <a:r>
              <a:rPr lang="he-IL" baseline="0" dirty="0"/>
              <a:t>ליהואחז</a:t>
            </a:r>
            <a:r>
              <a:rPr lang="en-US" baseline="0" dirty="0"/>
              <a:t>), while the lower line reads “son of the king” (Heb. </a:t>
            </a:r>
            <a:r>
              <a:rPr lang="he-IL" baseline="0" dirty="0"/>
              <a:t>בן המלך</a:t>
            </a:r>
            <a:r>
              <a:rPr lang="en-US" baseline="0" dirty="0"/>
              <a:t>). </a:t>
            </a:r>
            <a:r>
              <a:rPr lang="en-US" dirty="0"/>
              <a:t>This seal was photographed at the Israel Museum. </a:t>
            </a:r>
            <a:r>
              <a:rPr lang="en-US" baseline="0" dirty="0"/>
              <a:t>An editable version is included behind this graphic for those who wish to modify it.</a:t>
            </a:r>
          </a:p>
          <a:p>
            <a:endParaRPr lang="en-US" dirty="0"/>
          </a:p>
          <a:p>
            <a:r>
              <a:rPr lang="en-US" dirty="0"/>
              <a:t>tb032014267</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4369459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image of a g</a:t>
            </a:r>
            <a:r>
              <a:rPr lang="en-US" dirty="0"/>
              <a:t>ouache on board painting </a:t>
            </a:r>
            <a:r>
              <a:rPr lang="en-US" dirty="0">
                <a:solidFill>
                  <a:srgbClr val="000000"/>
                </a:solidFill>
                <a:latin typeface="Calibri"/>
              </a:rPr>
              <a:t>is in the public domain, via The Jewish Museum</a:t>
            </a:r>
            <a:r>
              <a:rPr lang="en-US" dirty="0">
                <a:solidFill>
                  <a:srgbClr val="000000"/>
                </a:solidFill>
                <a:latin typeface="+mn-lt"/>
              </a:rPr>
              <a:t>: https://thejewishmuseum.org/collection/26536-absalom-causeth-amnon-to-be-slain.</a:t>
            </a:r>
          </a:p>
          <a:p>
            <a:endParaRPr lang="en-US" dirty="0">
              <a:solidFill>
                <a:srgbClr val="000000"/>
              </a:solidFill>
              <a:latin typeface="+mn-lt"/>
            </a:endParaRPr>
          </a:p>
          <a:p>
            <a:r>
              <a:rPr lang="en-US" dirty="0">
                <a:solidFill>
                  <a:srgbClr val="000000"/>
                </a:solidFill>
                <a:latin typeface="+mn-lt"/>
              </a:rPr>
              <a:t>tjm26536</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0541668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palace of Sennacherib at Nineveh. It was photographed at the British Museum.</a:t>
            </a:r>
          </a:p>
          <a:p>
            <a:endParaRPr lang="en-US" dirty="0"/>
          </a:p>
          <a:p>
            <a:r>
              <a:rPr lang="en-US" dirty="0"/>
              <a:t>tb112004323</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statue of a dying soldier shown here is part of a collection of such statues from Pergamon that are thought to have been part of a votive offering. Scholars consider them to be 2nd century AD copies of 2nd century BC originals. This sculpture was photographed at the </a:t>
            </a:r>
            <a:r>
              <a:rPr lang="en-US" dirty="0"/>
              <a:t>Naples Archaeological</a:t>
            </a:r>
            <a:r>
              <a:rPr lang="en-US" baseline="0" dirty="0"/>
              <a:t> Museum.</a:t>
            </a:r>
          </a:p>
          <a:p>
            <a:endParaRPr lang="en-US" baseline="0" dirty="0"/>
          </a:p>
          <a:p>
            <a:r>
              <a:rPr lang="en-US" dirty="0"/>
              <a:t>tb0515171472</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338151048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A mule</a:t>
            </a:r>
            <a:r>
              <a:rPr lang="en-US" sz="1200" kern="1200" baseline="0" dirty="0">
                <a:effectLst/>
                <a:latin typeface="+mn-lt"/>
                <a:ea typeface="+mn-ea"/>
                <a:cs typeface="+mn-cs"/>
              </a:rPr>
              <a:t> (Heb. </a:t>
            </a:r>
            <a:r>
              <a:rPr lang="en-US" sz="1200" i="1" kern="1200" baseline="0" dirty="0" err="1">
                <a:effectLst/>
                <a:latin typeface="+mn-lt"/>
                <a:ea typeface="+mn-ea"/>
                <a:cs typeface="+mn-cs"/>
              </a:rPr>
              <a:t>pered</a:t>
            </a:r>
            <a:r>
              <a:rPr lang="en-US" sz="1200" kern="1200" baseline="0" dirty="0">
                <a:effectLst/>
                <a:latin typeface="+mn-lt"/>
                <a:ea typeface="+mn-ea"/>
                <a:cs typeface="+mn-cs"/>
              </a:rPr>
              <a:t>, </a:t>
            </a:r>
            <a:r>
              <a:rPr lang="he-IL" sz="1200" b="0" i="0" u="none" strike="noStrike" kern="1200" baseline="0" dirty="0">
                <a:latin typeface="+mn-lt"/>
                <a:ea typeface="+mn-ea"/>
                <a:cs typeface="+mn-cs"/>
              </a:rPr>
              <a:t>פֶּרֶד</a:t>
            </a:r>
            <a:r>
              <a:rPr lang="en-US" sz="1200" b="0" i="0" u="none" strike="noStrike" kern="1200" baseline="0" dirty="0">
                <a:latin typeface="+mn-lt"/>
                <a:ea typeface="+mn-ea"/>
                <a:cs typeface="+mn-cs"/>
              </a:rPr>
              <a:t>) is a cross between a male donkey (Heb. </a:t>
            </a:r>
            <a:r>
              <a:rPr lang="en-US" sz="1200" b="0" i="1" u="none" strike="noStrike" kern="1200" baseline="0" dirty="0" err="1">
                <a:latin typeface="+mn-lt"/>
                <a:ea typeface="+mn-ea"/>
                <a:cs typeface="+mn-cs"/>
              </a:rPr>
              <a:t>chamor</a:t>
            </a:r>
            <a:r>
              <a:rPr lang="en-US" sz="1200" b="0" i="0" u="none" strike="noStrike" kern="1200" baseline="0" dirty="0">
                <a:latin typeface="+mn-lt"/>
                <a:ea typeface="+mn-ea"/>
                <a:cs typeface="+mn-cs"/>
              </a:rPr>
              <a:t>, </a:t>
            </a:r>
            <a:r>
              <a:rPr lang="he-IL" sz="1200" b="0" i="0" u="none" strike="noStrike" kern="1200" baseline="0" dirty="0">
                <a:latin typeface="+mn-lt"/>
                <a:ea typeface="+mn-ea"/>
                <a:cs typeface="+mn-cs"/>
              </a:rPr>
              <a:t>חֲמוֹר</a:t>
            </a:r>
            <a:r>
              <a:rPr lang="en-US" sz="1200" b="0" i="0" u="none" strike="noStrike" kern="1200" baseline="0" dirty="0">
                <a:latin typeface="+mn-lt"/>
                <a:ea typeface="+mn-ea"/>
                <a:cs typeface="+mn-cs"/>
              </a:rPr>
              <a:t>, not to be confused with the female</a:t>
            </a:r>
            <a:r>
              <a:rPr lang="en-US" sz="1200" b="0" i="1" u="none" strike="noStrike" kern="1200" baseline="0" dirty="0">
                <a:latin typeface="+mn-lt"/>
                <a:ea typeface="+mn-ea"/>
                <a:cs typeface="+mn-cs"/>
              </a:rPr>
              <a:t> </a:t>
            </a:r>
            <a:r>
              <a:rPr lang="en-US" sz="1200" b="0" i="1" u="none" strike="noStrike" kern="1200" baseline="0" dirty="0" err="1">
                <a:latin typeface="+mn-lt"/>
                <a:ea typeface="+mn-ea"/>
                <a:cs typeface="+mn-cs"/>
              </a:rPr>
              <a:t>athon</a:t>
            </a:r>
            <a:r>
              <a:rPr lang="en-US" sz="1200" b="0" i="0" u="none" strike="noStrike" kern="1200" baseline="0" dirty="0">
                <a:latin typeface="+mn-lt"/>
                <a:ea typeface="+mn-ea"/>
                <a:cs typeface="+mn-cs"/>
              </a:rPr>
              <a:t>, </a:t>
            </a:r>
            <a:r>
              <a:rPr lang="he-IL" sz="1200" b="0" i="0" u="none" strike="noStrike" kern="1200" baseline="0" dirty="0">
                <a:latin typeface="+mn-lt"/>
                <a:ea typeface="+mn-ea"/>
                <a:cs typeface="+mn-cs"/>
              </a:rPr>
              <a:t>אָתוֹן</a:t>
            </a:r>
            <a:r>
              <a:rPr lang="en-US" sz="1200" b="0" i="0" u="none" strike="noStrike" kern="1200" baseline="0" dirty="0">
                <a:latin typeface="+mn-lt"/>
                <a:ea typeface="+mn-ea"/>
                <a:cs typeface="+mn-cs"/>
              </a:rPr>
              <a:t>) and a female horse (Heb. </a:t>
            </a:r>
            <a:r>
              <a:rPr lang="en-US" sz="1200" b="0" i="1" u="none" strike="noStrike" kern="1200" baseline="0" dirty="0" err="1">
                <a:latin typeface="+mn-lt"/>
                <a:ea typeface="+mn-ea"/>
                <a:cs typeface="+mn-cs"/>
              </a:rPr>
              <a:t>sus</a:t>
            </a:r>
            <a:r>
              <a:rPr lang="en-US" sz="1200" b="0" i="0" u="none" strike="noStrike" kern="1200" baseline="0" dirty="0">
                <a:latin typeface="+mn-lt"/>
                <a:ea typeface="+mn-ea"/>
                <a:cs typeface="+mn-cs"/>
              </a:rPr>
              <a:t>, </a:t>
            </a:r>
            <a:r>
              <a:rPr lang="he-IL" sz="1200" b="0" i="0" u="none" strike="noStrike" kern="1200" baseline="0" dirty="0">
                <a:latin typeface="+mn-lt"/>
                <a:ea typeface="+mn-ea"/>
                <a:cs typeface="+mn-cs"/>
              </a:rPr>
              <a:t>סוּס</a:t>
            </a:r>
            <a:r>
              <a:rPr lang="en-US" sz="1200" b="0" i="0" u="none" strike="noStrike" kern="1200" baseline="0" dirty="0">
                <a:latin typeface="+mn-lt"/>
                <a:ea typeface="+mn-ea"/>
                <a:cs typeface="+mn-cs"/>
              </a:rPr>
              <a:t>). Such animals are typically sterile but are considered stronger than a horse and have a disposition that is better than a donkey. This is the same kind of animal Absalom was riding when he died (2 Sam 18:9). </a:t>
            </a:r>
            <a:r>
              <a:rPr lang="en-US" sz="1200" kern="1200" dirty="0">
                <a:effectLst/>
                <a:latin typeface="+mn-lt"/>
                <a:ea typeface="+mn-ea"/>
                <a:cs typeface="+mn-cs"/>
              </a:rPr>
              <a:t>This illustration comes from Mid-Manhattan Picture Collection, </a:t>
            </a:r>
            <a:r>
              <a:rPr lang="en-US" sz="1200" i="1" kern="1200" dirty="0">
                <a:effectLst/>
                <a:latin typeface="+mn-lt"/>
                <a:ea typeface="+mn-ea"/>
                <a:cs typeface="+mn-cs"/>
              </a:rPr>
              <a:t>Animals</a:t>
            </a:r>
            <a:r>
              <a:rPr lang="en-US" sz="1200" kern="1200" dirty="0">
                <a:effectLst/>
                <a:latin typeface="+mn-lt"/>
                <a:ea typeface="+mn-ea"/>
                <a:cs typeface="+mn-cs"/>
              </a:rPr>
              <a:t>, published in 1792–1843. Public domain, from The New York Public Library, </a:t>
            </a:r>
            <a:r>
              <a:rPr lang="en-US" sz="1200" u="sng" kern="1200" dirty="0">
                <a:effectLst/>
                <a:latin typeface="+mn-lt"/>
                <a:ea typeface="+mn-ea"/>
                <a:cs typeface="+mn-cs"/>
              </a:rPr>
              <a:t>http://</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digitalcollections.nypl.org</a:t>
            </a:r>
            <a:r>
              <a:rPr lang="en-US" sz="1200" u="sng" kern="1200" dirty="0">
                <a:effectLst/>
                <a:latin typeface="+mn-lt"/>
                <a:ea typeface="+mn-ea"/>
                <a:cs typeface="+mn-cs"/>
                <a:hlinkClick r:id="rId4">
                  <a:extLst>
                    <a:ext uri="{A12FA001-AC4F-418D-AE19-62706E023703}">
                      <ahyp:hlinkClr xmlns:ahyp="http://schemas.microsoft.com/office/drawing/2018/hyperlinkcolor" val="tx"/>
                    </a:ext>
                  </a:extLst>
                </a:hlinkClick>
              </a:rPr>
              <a:t>/items/510d47e1-341f-a3d9-e040-e00a18064a99</a:t>
            </a:r>
            <a:endParaRPr lang="en-US" dirty="0"/>
          </a:p>
          <a:p>
            <a:endParaRPr lang="en-US" dirty="0">
              <a:latin typeface="Calibri"/>
            </a:endParaRPr>
          </a:p>
          <a:p>
            <a:r>
              <a:rPr lang="en-US" dirty="0">
                <a:latin typeface="Calibri"/>
              </a:rPr>
              <a:t>nypl821817</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219535621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artifact was photographed</a:t>
            </a:r>
            <a:r>
              <a:rPr lang="en-US" baseline="0" dirty="0">
                <a:solidFill>
                  <a:srgbClr val="000000"/>
                </a:solidFill>
                <a:latin typeface="Calibri"/>
              </a:rPr>
              <a:t> at the </a:t>
            </a:r>
            <a:r>
              <a:rPr lang="en-US" dirty="0">
                <a:solidFill>
                  <a:srgbClr val="000000"/>
                </a:solidFill>
                <a:latin typeface="Calibri"/>
              </a:rPr>
              <a:t>Reza </a:t>
            </a:r>
            <a:r>
              <a:rPr lang="en-US" dirty="0" err="1">
                <a:solidFill>
                  <a:srgbClr val="000000"/>
                </a:solidFill>
                <a:latin typeface="Calibri"/>
              </a:rPr>
              <a:t>Abbasi</a:t>
            </a:r>
            <a:r>
              <a:rPr lang="en-US" dirty="0">
                <a:solidFill>
                  <a:srgbClr val="000000"/>
                </a:solidFill>
                <a:latin typeface="Calibri"/>
              </a:rPr>
              <a:t> Museum in Tehran, Iran.</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pPr>
              <a:defRPr/>
            </a:pPr>
            <a:r>
              <a:rPr lang="en-US" dirty="0"/>
              <a:t>tb0514183637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346598026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It is not certain what the Iron Age figurines that portray</a:t>
            </a:r>
            <a:r>
              <a:rPr lang="en-US" baseline="0" dirty="0">
                <a:solidFill>
                  <a:srgbClr val="000000"/>
                </a:solidFill>
                <a:latin typeface="Calibri"/>
              </a:rPr>
              <a:t> a horse and rider were meant to represent; most of them with known provenance have been recovered from cultic settings, perhaps indicating that they represented some sort of deity. </a:t>
            </a:r>
            <a:r>
              <a:rPr lang="en-US" dirty="0">
                <a:solidFill>
                  <a:srgbClr val="000000"/>
                </a:solidFill>
                <a:latin typeface="Calibri"/>
              </a:rPr>
              <a:t>This display was photographed</a:t>
            </a:r>
            <a:r>
              <a:rPr lang="en-US" baseline="0" dirty="0">
                <a:solidFill>
                  <a:srgbClr val="000000"/>
                </a:solidFill>
                <a:latin typeface="Calibri"/>
              </a:rPr>
              <a:t> at the </a:t>
            </a:r>
            <a:r>
              <a:rPr lang="en-US" dirty="0">
                <a:solidFill>
                  <a:srgbClr val="000000"/>
                </a:solidFill>
                <a:latin typeface="Calibri"/>
              </a:rPr>
              <a:t>Hecht Museum at</a:t>
            </a:r>
            <a:r>
              <a:rPr lang="en-US" baseline="0" dirty="0">
                <a:solidFill>
                  <a:srgbClr val="000000"/>
                </a:solidFill>
                <a:latin typeface="Calibri"/>
              </a:rPr>
              <a:t> the University of</a:t>
            </a:r>
            <a:r>
              <a:rPr lang="en-US" dirty="0">
                <a:solidFill>
                  <a:srgbClr val="000000"/>
                </a:solidFill>
                <a:latin typeface="Calibri"/>
              </a:rPr>
              <a:t> Haifa.</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pPr>
              <a:defRPr/>
            </a:pPr>
            <a:r>
              <a:rPr lang="en-US" dirty="0"/>
              <a:t>cm17062709553</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346598026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American</a:t>
            </a:r>
            <a:r>
              <a:rPr lang="en-US" baseline="0" dirty="0">
                <a:solidFill>
                  <a:srgbClr val="000000"/>
                </a:solidFill>
                <a:latin typeface="Calibri"/>
              </a:rPr>
              <a:t> Colony photo was taken April 18, </a:t>
            </a:r>
            <a:r>
              <a:rPr lang="en-US" dirty="0"/>
              <a:t>1921.</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pPr>
              <a:defRPr/>
            </a:pPr>
            <a:r>
              <a:rPr lang="fr-FR" dirty="0"/>
              <a:t>mat02309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346598026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relief was photographed</a:t>
            </a:r>
            <a:r>
              <a:rPr lang="en-US" baseline="0" dirty="0">
                <a:solidFill>
                  <a:srgbClr val="000000"/>
                </a:solidFill>
                <a:latin typeface="Calibri"/>
              </a:rPr>
              <a:t> at the Getty Villa in southern California while on loan from the British Museum.</a:t>
            </a:r>
            <a:endParaRPr lang="en-US" dirty="0"/>
          </a:p>
          <a:p>
            <a:endParaRPr lang="en-US" dirty="0">
              <a:solidFill>
                <a:srgbClr val="000000"/>
              </a:solidFill>
              <a:latin typeface="Calibri"/>
            </a:endParaRPr>
          </a:p>
          <a:p>
            <a:r>
              <a:rPr lang="en-US" dirty="0"/>
              <a:t>tb100919410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019344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sculpture</a:t>
            </a:r>
            <a:r>
              <a:rPr lang="en-US" baseline="0" dirty="0"/>
              <a:t> of a weeping prophet is on display in the Biblical Gardens at </a:t>
            </a:r>
            <a:r>
              <a:rPr lang="en-US" baseline="0" dirty="0" err="1"/>
              <a:t>Yad</a:t>
            </a:r>
            <a:r>
              <a:rPr lang="en-US" baseline="0" dirty="0"/>
              <a:t> </a:t>
            </a:r>
            <a:r>
              <a:rPr lang="en-US" baseline="0" dirty="0" err="1"/>
              <a:t>HaShmonah</a:t>
            </a:r>
            <a:r>
              <a:rPr lang="en-US" baseline="0" dirty="0"/>
              <a:t> in the Judean hills.</a:t>
            </a:r>
          </a:p>
          <a:p>
            <a:endParaRPr lang="en-US" baseline="0" dirty="0"/>
          </a:p>
          <a:p>
            <a:r>
              <a:rPr lang="en-US" dirty="0"/>
              <a:t>tb052816713</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428187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Amnon had allowed himself to be overcome by an obsession with his stepsister, Tamar, and the</a:t>
            </a:r>
            <a:r>
              <a:rPr lang="en-US" baseline="0" dirty="0"/>
              <a:t> obsession was consuming him. </a:t>
            </a:r>
            <a:r>
              <a:rPr lang="en-US" dirty="0"/>
              <a:t>This statue was photographed</a:t>
            </a:r>
            <a:r>
              <a:rPr lang="en-US" baseline="0" dirty="0"/>
              <a:t> at the San Antonio Museum of Art.</a:t>
            </a:r>
            <a:endParaRPr lang="en-US" dirty="0"/>
          </a:p>
          <a:p>
            <a:endParaRPr lang="en-US" dirty="0"/>
          </a:p>
          <a:p>
            <a:r>
              <a:rPr lang="en-US" dirty="0"/>
              <a:t>tb111716814</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Jonadab was the cousin who had instigated Amnon’s violation of Tamar in the first place (2 Sam 13:3). Although he seems to have been with David at the time of Amnon’s murder, and not at Absalom’s sheep-shearing, his words seem to betray prior knowledge of what was to happen. This American Colony photograph was taken between 1934 and 1939.</a:t>
            </a:r>
          </a:p>
          <a:p>
            <a:endParaRPr lang="en-US" sz="1200" b="0" i="0" kern="1200" dirty="0">
              <a:solidFill>
                <a:schemeClr val="tx1"/>
              </a:solidFill>
              <a:effectLst/>
              <a:latin typeface="+mn-lt"/>
              <a:ea typeface="+mn-ea"/>
              <a:cs typeface="+mn-cs"/>
            </a:endParaRPr>
          </a:p>
          <a:p>
            <a:r>
              <a:rPr lang="en-US" dirty="0"/>
              <a:t>mat03796</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statue portrays a dead man who had accompanied the legendary Odysseus and was killed while trying to escape from the cyclops Polyphemus. It was photographed at the </a:t>
            </a:r>
            <a:r>
              <a:rPr lang="en-US" dirty="0"/>
              <a:t>Ephesus Museum.</a:t>
            </a:r>
          </a:p>
          <a:p>
            <a:endParaRPr lang="en-US" dirty="0"/>
          </a:p>
          <a:p>
            <a:r>
              <a:rPr lang="en-US" dirty="0"/>
              <a:t>mjb010317518</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watchtower in this</a:t>
            </a:r>
            <a:r>
              <a:rPr lang="en-US" baseline="0" dirty="0"/>
              <a:t> photo is located on the slope near Baal-</a:t>
            </a:r>
            <a:r>
              <a:rPr lang="en-US" baseline="0" dirty="0" err="1"/>
              <a:t>hazor</a:t>
            </a:r>
            <a:r>
              <a:rPr lang="en-US" baseline="0" dirty="0"/>
              <a:t>. Although David’s watchman was almost certainly located at Jerusalem, either on a tower or some other elevated structure, his function was essentially the same—to spot important events before they became an immediate threat. </a:t>
            </a:r>
          </a:p>
          <a:p>
            <a:endParaRPr lang="en-US" dirty="0"/>
          </a:p>
          <a:p>
            <a:r>
              <a:rPr lang="en-US" dirty="0"/>
              <a:t>tb052916342</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37518801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Iron Age II</a:t>
            </a:r>
            <a:r>
              <a:rPr lang="en-US" dirty="0"/>
              <a:t> tower dates to a slightly later period (either the mid-10th or early-9th century</a:t>
            </a:r>
            <a:r>
              <a:rPr lang="en-US" baseline="0" dirty="0"/>
              <a:t> BC)</a:t>
            </a:r>
            <a:r>
              <a:rPr lang="en-US" dirty="0"/>
              <a:t>,</a:t>
            </a:r>
            <a:r>
              <a:rPr lang="en-US" baseline="0" dirty="0"/>
              <a:t> but is close to the City of David and illustrates the type of tower that a watchman may have used in ancient Jerusalem. This excavation site is located south of the Temple Mount and north of the City of David.</a:t>
            </a:r>
          </a:p>
          <a:p>
            <a:endParaRPr lang="en-US" dirty="0"/>
          </a:p>
          <a:p>
            <a:r>
              <a:rPr lang="en-US" dirty="0"/>
              <a:t>tb010112136</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375188018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watchman saw a rather large party coming toward Jerusalem</a:t>
            </a:r>
            <a:r>
              <a:rPr lang="en-US" baseline="0" dirty="0"/>
              <a:t>. This photo shows pilgrims approaching Jerusalem from the east, along the Jericho road, rather than from the north. </a:t>
            </a:r>
            <a:r>
              <a:rPr lang="en-US" dirty="0"/>
              <a:t>This American Colony photograph was taken between 1898 and 1946.</a:t>
            </a:r>
            <a:r>
              <a:rPr lang="en-US" baseline="0" dirty="0"/>
              <a:t> </a:t>
            </a:r>
            <a:endParaRPr lang="en-US" dirty="0"/>
          </a:p>
          <a:p>
            <a:endParaRPr lang="en-US" dirty="0"/>
          </a:p>
          <a:p>
            <a:r>
              <a:rPr lang="en-US" dirty="0"/>
              <a:t>mat10617</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09007368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a:t>
            </a:r>
            <a:r>
              <a:rPr lang="en-US" baseline="0" dirty="0"/>
              <a:t> the last reference to Jonadab. Given that his earlier activities came to light at some point, one might speculate that his craftiness was uncovered and he was himself eliminated. In any case, his influence in the royal family was certainly reduced with Amnon’s death. </a:t>
            </a:r>
            <a:r>
              <a:rPr lang="en-US" dirty="0"/>
              <a:t>This American Colony photograph</a:t>
            </a:r>
            <a:r>
              <a:rPr lang="en-US" baseline="0" dirty="0"/>
              <a:t> was taken </a:t>
            </a:r>
            <a:r>
              <a:rPr lang="en-US" dirty="0"/>
              <a:t>between 1934 and 1939.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mat03792</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image of a g</a:t>
            </a:r>
            <a:r>
              <a:rPr lang="en-US" dirty="0"/>
              <a:t>ouache on board painting is in the public</a:t>
            </a:r>
            <a:r>
              <a:rPr lang="en-US" baseline="0" dirty="0"/>
              <a:t> domain, via The Jewish Museum: https://thejewishmuseum.org/collection/26538-david-mourns-his-son-amnon.</a:t>
            </a:r>
          </a:p>
          <a:p>
            <a:endParaRPr lang="en-US" baseline="0" dirty="0"/>
          </a:p>
          <a:p>
            <a:r>
              <a:rPr lang="en-US" baseline="0" dirty="0"/>
              <a:t>tjm26538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kingdom of Geshur is mentioned fourteen times in the Bible (</a:t>
            </a:r>
            <a:r>
              <a:rPr lang="en-US" sz="1200" kern="1200" dirty="0" err="1">
                <a:solidFill>
                  <a:schemeClr val="tx1"/>
                </a:solidFill>
                <a:effectLst/>
                <a:latin typeface="+mn-lt"/>
                <a:ea typeface="+mn-ea"/>
                <a:cs typeface="+mn-cs"/>
              </a:rPr>
              <a:t>Deut</a:t>
            </a:r>
            <a:r>
              <a:rPr lang="en-US" sz="1200" kern="1200" dirty="0">
                <a:solidFill>
                  <a:schemeClr val="tx1"/>
                </a:solidFill>
                <a:effectLst/>
                <a:latin typeface="+mn-lt"/>
                <a:ea typeface="+mn-ea"/>
                <a:cs typeface="+mn-cs"/>
              </a:rPr>
              <a:t> 3:14; Josh 12:5; 13:2, 11, 13; 1 Sam 27:8; 2 Sam 3:3; 13:37-38; 14:23, 32; 15:8; 1 </a:t>
            </a:r>
            <a:r>
              <a:rPr lang="en-US" sz="1200" kern="1200" dirty="0" err="1">
                <a:solidFill>
                  <a:schemeClr val="tx1"/>
                </a:solidFill>
                <a:effectLst/>
                <a:latin typeface="+mn-lt"/>
                <a:ea typeface="+mn-ea"/>
                <a:cs typeface="+mn-cs"/>
              </a:rPr>
              <a:t>Chr</a:t>
            </a:r>
            <a:r>
              <a:rPr lang="en-US" sz="1200" kern="1200" dirty="0">
                <a:solidFill>
                  <a:schemeClr val="tx1"/>
                </a:solidFill>
                <a:effectLst/>
                <a:latin typeface="+mn-lt"/>
                <a:ea typeface="+mn-ea"/>
                <a:cs typeface="+mn-cs"/>
              </a:rPr>
              <a:t> 2:23; 3:2). The references in Deuteronomy and Joshua refer to the kingdom in relation to the tribal borders and the pre-existing geopolitical realities of Canaan. Significantly, most of these references group Geshur with </a:t>
            </a:r>
            <a:r>
              <a:rPr lang="en-US" sz="1200" kern="1200" dirty="0" err="1">
                <a:solidFill>
                  <a:schemeClr val="tx1"/>
                </a:solidFill>
                <a:effectLst/>
                <a:latin typeface="+mn-lt"/>
                <a:ea typeface="+mn-ea"/>
                <a:cs typeface="+mn-cs"/>
              </a:rPr>
              <a:t>Maacath</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Samuel references all relate to the Davidic era in relation to his marriage alliance with the kingdom and subsequent difficulties with the fruit of this union, Absalom. Na’aman discusses the above-cited biblical texts and also the Amarna Letters, Neo-Assyrian texts, and the archaeological evidence in order to determine the location of the region of Geshur (2012). Regarding the possible Neo-Assyrian reference, Na’aman tentatively suggests identifying the broken toponym of the fourth city of Shalmaneser III’s 838 campaign with Geshur (2012: 92–94). If he is correct, this is significant historically as it could mean that Geshur was an independent kingdom from Aram Damascus as late as the last quarter of the 9th century BC.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impressive Iron Age II remains at et-Tell (20 ac, 8 ha) indicate that it was the most important town in the east Jordan Valley between the </a:t>
            </a:r>
            <a:r>
              <a:rPr lang="en-US" sz="1200" kern="1200" dirty="0" err="1">
                <a:solidFill>
                  <a:schemeClr val="tx1"/>
                </a:solidFill>
                <a:effectLst/>
                <a:latin typeface="+mn-lt"/>
                <a:ea typeface="+mn-ea"/>
                <a:cs typeface="+mn-cs"/>
              </a:rPr>
              <a:t>Jarmuk</a:t>
            </a:r>
            <a:r>
              <a:rPr lang="en-US" sz="1200" kern="1200" dirty="0">
                <a:solidFill>
                  <a:schemeClr val="tx1"/>
                </a:solidFill>
                <a:effectLst/>
                <a:latin typeface="+mn-lt"/>
                <a:ea typeface="+mn-ea"/>
                <a:cs typeface="+mn-cs"/>
              </a:rPr>
              <a:t> River and Tel Dan (Na’aman 2012: 94–95). This area may also have been the entire hinterland of Geshur.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Na’aman, </a:t>
            </a:r>
            <a:r>
              <a:rPr lang="en-US" sz="1200" kern="1200" dirty="0" err="1">
                <a:solidFill>
                  <a:schemeClr val="tx1"/>
                </a:solidFill>
                <a:effectLst/>
                <a:latin typeface="+mn-lt"/>
                <a:ea typeface="+mn-ea"/>
                <a:cs typeface="+mn-cs"/>
              </a:rPr>
              <a:t>Nadav</a:t>
            </a:r>
            <a:r>
              <a:rPr lang="en-US" sz="1200" kern="1200" dirty="0">
                <a:solidFill>
                  <a:schemeClr val="tx1"/>
                </a:solidFill>
                <a:effectLst/>
                <a:latin typeface="+mn-lt"/>
                <a:ea typeface="+mn-ea"/>
                <a:cs typeface="+mn-cs"/>
              </a:rPr>
              <a:t>.</a:t>
            </a:r>
          </a:p>
          <a:p>
            <a:pPr marL="685800" indent="-457200">
              <a:tabLst>
                <a:tab pos="685800" algn="l"/>
              </a:tabLst>
            </a:pPr>
            <a:r>
              <a:rPr lang="en-US" sz="1200" kern="1200" dirty="0">
                <a:solidFill>
                  <a:schemeClr val="tx1"/>
                </a:solidFill>
                <a:effectLst/>
                <a:latin typeface="+mn-lt"/>
                <a:ea typeface="+mn-ea"/>
                <a:cs typeface="+mn-cs"/>
              </a:rPr>
              <a:t>2012	The Kingdom of Geshur in History and Memory. </a:t>
            </a:r>
            <a:r>
              <a:rPr lang="en-US" sz="1200" i="1" kern="1200" dirty="0">
                <a:solidFill>
                  <a:schemeClr val="tx1"/>
                </a:solidFill>
                <a:effectLst/>
                <a:latin typeface="+mn-lt"/>
                <a:ea typeface="+mn-ea"/>
                <a:cs typeface="+mn-cs"/>
              </a:rPr>
              <a:t>Scandinavian Journal of the Old Testament</a:t>
            </a:r>
            <a:r>
              <a:rPr lang="en-US" sz="1200" kern="1200" dirty="0">
                <a:solidFill>
                  <a:schemeClr val="tx1"/>
                </a:solidFill>
                <a:effectLst/>
                <a:latin typeface="+mn-lt"/>
                <a:ea typeface="+mn-ea"/>
                <a:cs typeface="+mn-cs"/>
              </a:rPr>
              <a:t> 26: 88–101.</a:t>
            </a:r>
            <a:br>
              <a:rPr lang="en-US" sz="1200" kern="1200" dirty="0">
                <a:solidFill>
                  <a:schemeClr val="tx1"/>
                </a:solidFill>
                <a:effectLst/>
                <a:latin typeface="+mn-lt"/>
                <a:ea typeface="+mn-ea"/>
                <a:cs typeface="+mn-cs"/>
              </a:rPr>
            </a:br>
            <a:endParaRPr lang="en-US" sz="1200" baseline="0" dirty="0">
              <a:latin typeface="Times New Roman" pitchFamily="18" charset="0"/>
            </a:endParaRPr>
          </a:p>
          <a:p>
            <a:r>
              <a:rPr lang="en-US" dirty="0"/>
              <a:t>ws040215089</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Na’aman suggests that the kingdom of Geshur, centered at et-Tell, was “established in about the mid-tenth century BCE and existed through the third quarter of the ninth century, when it was annexed by Hazael, king of Aram” in the mold of a Late Bronze city-state over a small region (2012: 97). Following the Damascene annexation, the site was destroyed by Tiglath-pileser III in 732 BC. Conversely, </a:t>
            </a:r>
            <a:r>
              <a:rPr lang="en-US" sz="1200" kern="1200" dirty="0" err="1">
                <a:solidFill>
                  <a:schemeClr val="tx1"/>
                </a:solidFill>
                <a:effectLst/>
                <a:latin typeface="+mn-lt"/>
                <a:ea typeface="+mn-ea"/>
                <a:cs typeface="+mn-cs"/>
              </a:rPr>
              <a:t>Arav</a:t>
            </a:r>
            <a:r>
              <a:rPr lang="en-US" sz="1200" kern="1200" dirty="0">
                <a:solidFill>
                  <a:schemeClr val="tx1"/>
                </a:solidFill>
                <a:effectLst/>
                <a:latin typeface="+mn-lt"/>
                <a:ea typeface="+mn-ea"/>
                <a:cs typeface="+mn-cs"/>
              </a:rPr>
              <a:t> (2013) concludes that Tell </a:t>
            </a:r>
            <a:r>
              <a:rPr lang="en-US" sz="1200" kern="1200" dirty="0" err="1">
                <a:solidFill>
                  <a:schemeClr val="tx1"/>
                </a:solidFill>
                <a:effectLst/>
                <a:latin typeface="+mn-lt"/>
                <a:ea typeface="+mn-ea"/>
                <a:cs typeface="+mn-cs"/>
              </a:rPr>
              <a:t>Hadar</a:t>
            </a:r>
            <a:r>
              <a:rPr lang="en-US" sz="1200" kern="1200" dirty="0">
                <a:solidFill>
                  <a:schemeClr val="tx1"/>
                </a:solidFill>
                <a:effectLst/>
                <a:latin typeface="+mn-lt"/>
                <a:ea typeface="+mn-ea"/>
                <a:cs typeface="+mn-cs"/>
              </a:rPr>
              <a:t> and et-Tell were the two main cities of the kingdom of Geshur with the former functioning as the main site in the Iron I and the latter in the Iron IIA–B. There is also an apparent reference to Geshur in EA</a:t>
            </a:r>
            <a:r>
              <a:rPr lang="en-US" sz="1200" kern="1200" baseline="0" dirty="0">
                <a:solidFill>
                  <a:schemeClr val="tx1"/>
                </a:solidFill>
                <a:effectLst/>
                <a:latin typeface="+mn-lt"/>
                <a:ea typeface="+mn-ea"/>
                <a:cs typeface="+mn-cs"/>
              </a:rPr>
              <a:t> 256, which refers to “the cities of </a:t>
            </a:r>
            <a:r>
              <a:rPr lang="en-US" sz="1200" kern="1200" baseline="0" dirty="0" err="1">
                <a:solidFill>
                  <a:schemeClr val="tx1"/>
                </a:solidFill>
                <a:effectLst/>
                <a:latin typeface="+mn-lt"/>
                <a:ea typeface="+mn-ea"/>
                <a:cs typeface="+mn-cs"/>
              </a:rPr>
              <a:t>Garu</a:t>
            </a:r>
            <a:r>
              <a:rPr lang="en-US" sz="1200" kern="1200" baseline="0" dirty="0">
                <a:solidFill>
                  <a:schemeClr val="tx1"/>
                </a:solidFill>
                <a:effectLst/>
                <a:latin typeface="+mn-lt"/>
                <a:ea typeface="+mn-ea"/>
                <a:cs typeface="+mn-cs"/>
              </a:rPr>
              <a:t>” (Moran 1992: 309).</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Arav, Rami.</a:t>
            </a:r>
            <a:endParaRPr lang="en-US" dirty="0"/>
          </a:p>
          <a:p>
            <a:pPr marL="685800" indent="-457200">
              <a:tabLst>
                <a:tab pos="685800" algn="l"/>
              </a:tabLst>
            </a:pPr>
            <a:r>
              <a:rPr lang="en-US" sz="1200" kern="1200" dirty="0">
                <a:solidFill>
                  <a:schemeClr val="tx1"/>
                </a:solidFill>
                <a:effectLst/>
                <a:latin typeface="+mn-lt"/>
                <a:ea typeface="+mn-ea"/>
                <a:cs typeface="+mn-cs"/>
              </a:rPr>
              <a:t>2013	</a:t>
            </a:r>
            <a:r>
              <a:rPr lang="en-US" sz="1200" kern="1200" dirty="0" err="1">
                <a:solidFill>
                  <a:schemeClr val="tx1"/>
                </a:solidFill>
                <a:effectLst/>
                <a:latin typeface="+mn-lt"/>
                <a:ea typeface="+mn-ea"/>
                <a:cs typeface="+mn-cs"/>
              </a:rPr>
              <a:t>Geshur</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Southwesternmost</a:t>
            </a:r>
            <a:r>
              <a:rPr lang="en-US" sz="1200" kern="1200" dirty="0">
                <a:solidFill>
                  <a:schemeClr val="tx1"/>
                </a:solidFill>
                <a:effectLst/>
                <a:latin typeface="+mn-lt"/>
                <a:ea typeface="+mn-ea"/>
                <a:cs typeface="+mn-cs"/>
              </a:rPr>
              <a:t> Aramean Kingdom. Pp. 1–29 in </a:t>
            </a:r>
            <a:r>
              <a:rPr lang="en-US" sz="1200" i="1" kern="1200" dirty="0">
                <a:solidFill>
                  <a:schemeClr val="tx1"/>
                </a:solidFill>
                <a:effectLst/>
                <a:latin typeface="+mn-lt"/>
                <a:ea typeface="+mn-ea"/>
                <a:cs typeface="+mn-cs"/>
              </a:rPr>
              <a:t>Arameans, Chaldeans, and Arabs in Babylonia and Palestine in the First Millennium BC</a:t>
            </a:r>
            <a:r>
              <a:rPr lang="en-US" sz="1200" kern="1200" dirty="0">
                <a:solidFill>
                  <a:schemeClr val="tx1"/>
                </a:solidFill>
                <a:effectLst/>
                <a:latin typeface="+mn-lt"/>
                <a:ea typeface="+mn-ea"/>
                <a:cs typeface="+mn-cs"/>
              </a:rPr>
              <a:t>, edited by A. </a:t>
            </a:r>
            <a:r>
              <a:rPr lang="en-US" sz="1200" kern="1200" dirty="0" err="1">
                <a:solidFill>
                  <a:schemeClr val="tx1"/>
                </a:solidFill>
                <a:effectLst/>
                <a:latin typeface="+mn-lt"/>
                <a:ea typeface="+mn-ea"/>
                <a:cs typeface="+mn-cs"/>
              </a:rPr>
              <a:t>Berlejung</a:t>
            </a:r>
            <a:r>
              <a:rPr lang="en-US" sz="1200" kern="1200" dirty="0">
                <a:solidFill>
                  <a:schemeClr val="tx1"/>
                </a:solidFill>
                <a:effectLst/>
                <a:latin typeface="+mn-lt"/>
                <a:ea typeface="+mn-ea"/>
                <a:cs typeface="+mn-cs"/>
              </a:rPr>
              <a:t> and M. P. </a:t>
            </a:r>
            <a:r>
              <a:rPr lang="en-US" sz="1200" kern="1200" dirty="0" err="1">
                <a:solidFill>
                  <a:schemeClr val="tx1"/>
                </a:solidFill>
                <a:effectLst/>
                <a:latin typeface="+mn-lt"/>
                <a:ea typeface="+mn-ea"/>
                <a:cs typeface="+mn-cs"/>
              </a:rPr>
              <a:t>Streck</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Leipziger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Altorientalische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Studien</a:t>
            </a:r>
            <a:r>
              <a:rPr lang="en-US" sz="1200" kern="1200" dirty="0">
                <a:solidFill>
                  <a:schemeClr val="tx1"/>
                </a:solidFill>
                <a:effectLst/>
                <a:latin typeface="+mn-lt"/>
                <a:ea typeface="+mn-ea"/>
                <a:cs typeface="+mn-cs"/>
              </a:rPr>
              <a:t> 3. Wiesbaden: </a:t>
            </a:r>
            <a:r>
              <a:rPr lang="en-US" sz="1200" kern="1200" dirty="0" err="1">
                <a:solidFill>
                  <a:schemeClr val="tx1"/>
                </a:solidFill>
                <a:effectLst/>
                <a:latin typeface="+mn-lt"/>
                <a:ea typeface="+mn-ea"/>
                <a:cs typeface="+mn-cs"/>
              </a:rPr>
              <a:t>Harrassowitz</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Moran, William L.</a:t>
            </a:r>
          </a:p>
          <a:p>
            <a:pPr marL="685800" indent="-457200">
              <a:tabLst>
                <a:tab pos="685800" algn="l"/>
              </a:tabLst>
            </a:pPr>
            <a:r>
              <a:rPr lang="en-US" sz="1200" kern="1200" dirty="0">
                <a:solidFill>
                  <a:schemeClr val="tx1"/>
                </a:solidFill>
                <a:effectLst/>
                <a:latin typeface="+mn-lt"/>
                <a:ea typeface="+mn-ea"/>
                <a:cs typeface="+mn-cs"/>
              </a:rPr>
              <a:t>1992	</a:t>
            </a:r>
            <a:r>
              <a:rPr lang="en-US" sz="1200" i="1" kern="1200" dirty="0">
                <a:solidFill>
                  <a:schemeClr val="tx1"/>
                </a:solidFill>
                <a:effectLst/>
                <a:latin typeface="+mn-lt"/>
                <a:ea typeface="+mn-ea"/>
                <a:cs typeface="+mn-cs"/>
              </a:rPr>
              <a:t>The Amarna Letters.</a:t>
            </a:r>
            <a:r>
              <a:rPr lang="en-US" sz="1200" kern="1200" dirty="0">
                <a:solidFill>
                  <a:schemeClr val="tx1"/>
                </a:solidFill>
                <a:effectLst/>
                <a:latin typeface="+mn-lt"/>
                <a:ea typeface="+mn-ea"/>
                <a:cs typeface="+mn-cs"/>
              </a:rPr>
              <a:t> London: Johns Hopkins University Press.</a:t>
            </a:r>
            <a:endParaRPr lang="en-US" dirty="0"/>
          </a:p>
          <a:p>
            <a:r>
              <a:rPr lang="en-US" sz="1200" kern="1200" dirty="0" err="1">
                <a:solidFill>
                  <a:schemeClr val="tx1"/>
                </a:solidFill>
                <a:effectLst/>
                <a:latin typeface="+mn-lt"/>
                <a:ea typeface="+mn-ea"/>
                <a:cs typeface="+mn-cs"/>
              </a:rPr>
              <a:t>Na’aman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Nadav</a:t>
            </a:r>
            <a:r>
              <a:rPr lang="en-US" sz="1200" kern="1200" dirty="0">
                <a:solidFill>
                  <a:schemeClr val="tx1"/>
                </a:solidFill>
                <a:effectLst/>
                <a:latin typeface="+mn-lt"/>
                <a:ea typeface="+mn-ea"/>
                <a:cs typeface="+mn-cs"/>
              </a:rPr>
              <a:t>.</a:t>
            </a:r>
          </a:p>
          <a:p>
            <a:pPr marL="685800" indent="-457200">
              <a:tabLst>
                <a:tab pos="685800" algn="l"/>
              </a:tabLst>
            </a:pPr>
            <a:r>
              <a:rPr lang="en-US" sz="1200" kern="1200" dirty="0">
                <a:solidFill>
                  <a:schemeClr val="tx1"/>
                </a:solidFill>
                <a:effectLst/>
                <a:latin typeface="+mn-lt"/>
                <a:ea typeface="+mn-ea"/>
                <a:cs typeface="+mn-cs"/>
              </a:rPr>
              <a:t>2012	The Kingdom of </a:t>
            </a:r>
            <a:r>
              <a:rPr lang="en-US" sz="1200" kern="1200" dirty="0" err="1">
                <a:solidFill>
                  <a:schemeClr val="tx1"/>
                </a:solidFill>
                <a:effectLst/>
                <a:latin typeface="+mn-lt"/>
                <a:ea typeface="+mn-ea"/>
                <a:cs typeface="+mn-cs"/>
              </a:rPr>
              <a:t>Geshur</a:t>
            </a:r>
            <a:r>
              <a:rPr lang="en-US" sz="1200" kern="1200" dirty="0">
                <a:solidFill>
                  <a:schemeClr val="tx1"/>
                </a:solidFill>
                <a:effectLst/>
                <a:latin typeface="+mn-lt"/>
                <a:ea typeface="+mn-ea"/>
                <a:cs typeface="+mn-cs"/>
              </a:rPr>
              <a:t> in History and Memory. </a:t>
            </a:r>
            <a:r>
              <a:rPr lang="en-US" sz="1200" i="1" kern="1200" dirty="0">
                <a:solidFill>
                  <a:schemeClr val="tx1"/>
                </a:solidFill>
                <a:effectLst/>
                <a:latin typeface="+mn-lt"/>
                <a:ea typeface="+mn-ea"/>
                <a:cs typeface="+mn-cs"/>
              </a:rPr>
              <a:t>Scandinavian Journal of the Old Testament</a:t>
            </a:r>
            <a:r>
              <a:rPr lang="en-US" sz="1200" kern="1200" dirty="0">
                <a:solidFill>
                  <a:schemeClr val="tx1"/>
                </a:solidFill>
                <a:effectLst/>
                <a:latin typeface="+mn-lt"/>
                <a:ea typeface="+mn-ea"/>
                <a:cs typeface="+mn-cs"/>
              </a:rPr>
              <a:t> 26: 88–101.</a:t>
            </a:r>
            <a:br>
              <a:rPr lang="en-US" sz="1200" kern="1200" dirty="0">
                <a:solidFill>
                  <a:schemeClr val="tx1"/>
                </a:solidFill>
                <a:effectLst/>
                <a:latin typeface="+mn-lt"/>
                <a:ea typeface="+mn-ea"/>
                <a:cs typeface="+mn-cs"/>
              </a:rPr>
            </a:b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tb011412620</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is-IS" dirty="0"/>
              <a:t>The Iron Age gate at et-Tell is one of the largest ever found in Israel. Note the cultic installation on the right</a:t>
            </a:r>
            <a:r>
              <a:rPr lang="is-IS" baseline="0" dirty="0"/>
              <a:t> side of the gate, consisting of a stone platform topped by a stele with a horned figure. Also noteworthy are the two standing stones (</a:t>
            </a:r>
            <a:r>
              <a:rPr lang="is-IS" i="1" baseline="0" dirty="0"/>
              <a:t>masseboth</a:t>
            </a:r>
            <a:r>
              <a:rPr lang="is-IS" baseline="0" dirty="0"/>
              <a:t>) situated on either side of the gate.</a:t>
            </a:r>
          </a:p>
          <a:p>
            <a:pPr marL="0" marR="0" indent="0" algn="l" defTabSz="914400" rtl="0" eaLnBrk="1" fontAlgn="auto" latinLnBrk="0" hangingPunct="1">
              <a:lnSpc>
                <a:spcPct val="100000"/>
              </a:lnSpc>
              <a:spcBef>
                <a:spcPct val="0"/>
              </a:spcBef>
              <a:spcAft>
                <a:spcPts val="0"/>
              </a:spcAft>
              <a:buClrTx/>
              <a:buSzTx/>
              <a:buFontTx/>
              <a:buNone/>
              <a:tabLst/>
              <a:defRPr/>
            </a:pPr>
            <a:endParaRPr lang="is-IS" dirty="0"/>
          </a:p>
          <a:p>
            <a:pPr marL="0" marR="0" indent="0" algn="l" defTabSz="914400" rtl="0" eaLnBrk="1" fontAlgn="auto" latinLnBrk="0" hangingPunct="1">
              <a:lnSpc>
                <a:spcPct val="100000"/>
              </a:lnSpc>
              <a:spcBef>
                <a:spcPct val="0"/>
              </a:spcBef>
              <a:spcAft>
                <a:spcPts val="0"/>
              </a:spcAft>
              <a:buClrTx/>
              <a:buSzTx/>
              <a:buFontTx/>
              <a:buNone/>
              <a:tabLst/>
              <a:defRPr/>
            </a:pPr>
            <a:r>
              <a:rPr lang="is-IS" dirty="0"/>
              <a:t>tb011412618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wooden bed is a few centuries older than the time of Amnon, but</a:t>
            </a:r>
            <a:r>
              <a:rPr lang="en-US" baseline="0" dirty="0"/>
              <a:t> his bed may have been similar. This bed </a:t>
            </a:r>
            <a:r>
              <a:rPr lang="en-US" dirty="0"/>
              <a:t>was photographed at the Luxor Museum in Egypt.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tb110500233</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29575043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Both et-Tell</a:t>
            </a:r>
            <a:r>
              <a:rPr lang="en-US" baseline="0" dirty="0"/>
              <a:t> and Tel Hadar are located at the northeastern corner of the Sea of Galilee. The next slide includes labels.</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tb032905904</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Both et-Tell</a:t>
            </a:r>
            <a:r>
              <a:rPr lang="en-US" baseline="0" dirty="0"/>
              <a:t> and Tel Hadar are located at the northeastern corner of the Sea of Galilee. </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tb032905904</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Tel Hadar is</a:t>
            </a:r>
            <a:r>
              <a:rPr lang="en-US" baseline="0" dirty="0"/>
              <a:t> located near the shore of the Sea of Galilee. A small port there indicates that it was a fishing village, although granaries were also found at the site. </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tb032905905</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ct val="0"/>
              </a:spcBef>
              <a:spcAft>
                <a:spcPts val="0"/>
              </a:spcAft>
              <a:buClrTx/>
              <a:buSzTx/>
              <a:buFontTx/>
              <a:buNone/>
              <a:tabLst/>
              <a:defRPr/>
            </a:pPr>
            <a:r>
              <a:rPr lang="en-US" baseline="0" dirty="0"/>
              <a:t>Tel Hadar was occupied during the Late Bronze Age (1550–1200 BC) and the Iron Age (1200–586 BC).</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tb032805714</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in about 1926.</a:t>
            </a:r>
          </a:p>
          <a:p>
            <a:endParaRPr lang="en-US" sz="1200" b="0" i="0" kern="1200" dirty="0">
              <a:solidFill>
                <a:schemeClr val="tx1"/>
              </a:solidFill>
              <a:effectLst/>
              <a:latin typeface="+mn-lt"/>
              <a:ea typeface="+mn-ea"/>
              <a:cs typeface="+mn-cs"/>
            </a:endParaRPr>
          </a:p>
          <a:p>
            <a:r>
              <a:rPr lang="en-US" dirty="0"/>
              <a:t>mat00214</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the Greco-Roman period, particularly in Egypt, it was not</a:t>
            </a:r>
            <a:r>
              <a:rPr lang="en-US" sz="1200" b="0" i="0" kern="1200" baseline="0" dirty="0">
                <a:solidFill>
                  <a:schemeClr val="tx1"/>
                </a:solidFill>
                <a:effectLst/>
                <a:latin typeface="+mn-lt"/>
                <a:ea typeface="+mn-ea"/>
                <a:cs typeface="+mn-cs"/>
              </a:rPr>
              <a:t> uncommon for burials to include a coffin that was painted to look like the deceased. Some of the resulting portraits are very life-like. </a:t>
            </a:r>
            <a:r>
              <a:rPr lang="en-US" sz="1200" b="0" i="0" kern="1200" dirty="0">
                <a:solidFill>
                  <a:schemeClr val="tx1"/>
                </a:solidFill>
                <a:effectLst/>
                <a:latin typeface="+mn-lt"/>
                <a:ea typeface="+mn-ea"/>
                <a:cs typeface="+mn-cs"/>
              </a:rPr>
              <a:t>This funerary portrait was photographed</a:t>
            </a:r>
            <a:r>
              <a:rPr lang="en-US" sz="1200" b="0" i="0" kern="1200" baseline="0" dirty="0">
                <a:solidFill>
                  <a:schemeClr val="tx1"/>
                </a:solidFill>
                <a:effectLst/>
                <a:latin typeface="+mn-lt"/>
                <a:ea typeface="+mn-ea"/>
                <a:cs typeface="+mn-cs"/>
              </a:rPr>
              <a:t> at the Getty Villa in southern California.</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dirty="0"/>
              <a:t>tb100919639</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3410753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3/7/2021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microsoft.com/office/2007/relationships/hdphoto" Target="../media/hdphoto3.wdp"/></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microsoft.com/office/2007/relationships/hdphoto" Target="../media/hdphoto4.wdp"/></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5.wdp"/></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59.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9.jpeg"/></Relationships>
</file>

<file path=ppt/slides/_rels/slide6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microsoft.com/office/2007/relationships/hdphoto" Target="../media/hdphoto6.wdp"/></Relationships>
</file>

<file path=ppt/slides/_rels/slide6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microsoft.com/office/2007/relationships/hdphoto" Target="../media/hdphoto6.wdp"/></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67.jpg"/><Relationship Id="rId4" Type="http://schemas.microsoft.com/office/2007/relationships/hdphoto" Target="../media/hdphoto6.wdp"/></Relationships>
</file>

<file path=ppt/slides/_rels/slide7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microsoft.com/office/2007/relationships/hdphoto" Target="../media/hdphoto7.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a:t>
            </a:r>
            <a:r>
              <a:rPr lang="en-US"/>
              <a:t>Samuel 13</a:t>
            </a:r>
            <a:endParaRPr lang="en-US" dirty="0"/>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woman baking bread, mat06066.jpg"/>
          <p:cNvPicPr>
            <a:picLocks noChangeAspect="1"/>
          </p:cNvPicPr>
          <p:nvPr/>
        </p:nvPicPr>
        <p:blipFill rotWithShape="1">
          <a:blip r:embed="rId3">
            <a:extLst>
              <a:ext uri="{28A0092B-C50C-407E-A947-70E740481C1C}">
                <a14:useLocalDpi xmlns:a14="http://schemas.microsoft.com/office/drawing/2010/main" val="0"/>
              </a:ext>
            </a:extLst>
          </a:blip>
          <a:srcRect l="4369" t="6797" r="8252" b="5825"/>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 woman baking bread</a:t>
            </a:r>
          </a:p>
        </p:txBody>
      </p:sp>
      <p:sp>
        <p:nvSpPr>
          <p:cNvPr id="3" name="Text Placeholder 2"/>
          <p:cNvSpPr>
            <a:spLocks noGrp="1"/>
          </p:cNvSpPr>
          <p:nvPr>
            <p:ph type="body" sz="quarter" idx="12"/>
          </p:nvPr>
        </p:nvSpPr>
        <p:spPr/>
        <p:txBody>
          <a:bodyPr/>
          <a:lstStyle/>
          <a:p>
            <a:r>
              <a:rPr lang="en-US" dirty="0"/>
              <a:t>13:5</a:t>
            </a:r>
          </a:p>
        </p:txBody>
      </p:sp>
      <p:sp>
        <p:nvSpPr>
          <p:cNvPr id="4" name="Title 3"/>
          <p:cNvSpPr>
            <a:spLocks noGrp="1"/>
          </p:cNvSpPr>
          <p:nvPr>
            <p:ph type="title"/>
          </p:nvPr>
        </p:nvSpPr>
        <p:spPr/>
        <p:txBody>
          <a:bodyPr/>
          <a:lstStyle/>
          <a:p>
            <a:r>
              <a:rPr lang="en-US" dirty="0"/>
              <a:t>Let Tamar come and prepare food in my sight, that I might eat from her hand</a:t>
            </a:r>
          </a:p>
        </p:txBody>
      </p:sp>
    </p:spTree>
    <p:extLst>
      <p:ext uri="{BB962C8B-B14F-4D97-AF65-F5344CB8AC3E}">
        <p14:creationId xmlns:p14="http://schemas.microsoft.com/office/powerpoint/2010/main" val="188827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rick, food&#10;&#10;Description automatically generated">
            <a:extLst>
              <a:ext uri="{FF2B5EF4-FFF2-40B4-BE49-F238E27FC236}">
                <a16:creationId xmlns:a16="http://schemas.microsoft.com/office/drawing/2014/main" id="{FC80A8B8-BCC6-4154-BC37-7A91016F4B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6616"/>
            <a:ext cx="9144000" cy="6144768"/>
          </a:xfrm>
          <a:prstGeom prst="rect">
            <a:avLst/>
          </a:prstGeom>
        </p:spPr>
      </p:pic>
      <p:sp>
        <p:nvSpPr>
          <p:cNvPr id="2" name="Text Placeholder 1"/>
          <p:cNvSpPr>
            <a:spLocks noGrp="1"/>
          </p:cNvSpPr>
          <p:nvPr>
            <p:ph type="body" sz="quarter" idx="10"/>
          </p:nvPr>
        </p:nvSpPr>
        <p:spPr/>
        <p:txBody>
          <a:bodyPr/>
          <a:lstStyle/>
          <a:p>
            <a:r>
              <a:rPr lang="en-US" dirty="0"/>
              <a:t>Nurse Tia offering bread, from Tell el-Amarna, reign of Akhenaten, 14th century BC</a:t>
            </a:r>
          </a:p>
        </p:txBody>
      </p:sp>
      <p:sp>
        <p:nvSpPr>
          <p:cNvPr id="3" name="Text Placeholder 2"/>
          <p:cNvSpPr>
            <a:spLocks noGrp="1"/>
          </p:cNvSpPr>
          <p:nvPr>
            <p:ph type="body" sz="quarter" idx="12"/>
          </p:nvPr>
        </p:nvSpPr>
        <p:spPr/>
        <p:txBody>
          <a:bodyPr/>
          <a:lstStyle/>
          <a:p>
            <a:r>
              <a:rPr lang="en-US" dirty="0"/>
              <a:t>13:5</a:t>
            </a:r>
          </a:p>
        </p:txBody>
      </p:sp>
      <p:sp>
        <p:nvSpPr>
          <p:cNvPr id="4" name="Title 3"/>
          <p:cNvSpPr>
            <a:spLocks noGrp="1"/>
          </p:cNvSpPr>
          <p:nvPr>
            <p:ph type="title"/>
          </p:nvPr>
        </p:nvSpPr>
        <p:spPr/>
        <p:txBody>
          <a:bodyPr/>
          <a:lstStyle/>
          <a:p>
            <a:r>
              <a:rPr lang="en-US" dirty="0"/>
              <a:t>Let Tamar come and prepare food in my sight, that I might eat from her hand</a:t>
            </a:r>
          </a:p>
        </p:txBody>
      </p:sp>
    </p:spTree>
    <p:extLst>
      <p:ext uri="{BB962C8B-B14F-4D97-AF65-F5344CB8AC3E}">
        <p14:creationId xmlns:p14="http://schemas.microsoft.com/office/powerpoint/2010/main" val="29811506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bed, food, laying&#10;&#10;Description automatically generated">
            <a:extLst>
              <a:ext uri="{FF2B5EF4-FFF2-40B4-BE49-F238E27FC236}">
                <a16:creationId xmlns:a16="http://schemas.microsoft.com/office/drawing/2014/main" id="{C7B0165F-8682-4D73-9CD5-DBCCAA3AE2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1752"/>
            <a:ext cx="9144000" cy="6254496"/>
          </a:xfrm>
          <a:prstGeom prst="rect">
            <a:avLst/>
          </a:prstGeom>
        </p:spPr>
      </p:pic>
      <p:sp>
        <p:nvSpPr>
          <p:cNvPr id="2" name="Text Placeholder 1"/>
          <p:cNvSpPr>
            <a:spLocks noGrp="1"/>
          </p:cNvSpPr>
          <p:nvPr>
            <p:ph type="body" sz="quarter" idx="10"/>
          </p:nvPr>
        </p:nvSpPr>
        <p:spPr/>
        <p:txBody>
          <a:bodyPr/>
          <a:lstStyle/>
          <a:p>
            <a:r>
              <a:rPr lang="en-US" dirty="0"/>
              <a:t>Funerary statue of an </a:t>
            </a:r>
            <a:r>
              <a:rPr lang="en-US" i="1" dirty="0"/>
              <a:t>archigallus</a:t>
            </a:r>
            <a:r>
              <a:rPr lang="en-US" dirty="0"/>
              <a:t>, 3rd century AD</a:t>
            </a:r>
          </a:p>
        </p:txBody>
      </p:sp>
      <p:sp>
        <p:nvSpPr>
          <p:cNvPr id="3" name="Text Placeholder 2"/>
          <p:cNvSpPr>
            <a:spLocks noGrp="1"/>
          </p:cNvSpPr>
          <p:nvPr>
            <p:ph type="body" sz="quarter" idx="12"/>
          </p:nvPr>
        </p:nvSpPr>
        <p:spPr/>
        <p:txBody>
          <a:bodyPr/>
          <a:lstStyle/>
          <a:p>
            <a:r>
              <a:rPr lang="en-US" dirty="0"/>
              <a:t>13:6</a:t>
            </a:r>
          </a:p>
        </p:txBody>
      </p:sp>
      <p:sp>
        <p:nvSpPr>
          <p:cNvPr id="4" name="Title 3"/>
          <p:cNvSpPr>
            <a:spLocks noGrp="1"/>
          </p:cNvSpPr>
          <p:nvPr>
            <p:ph type="title"/>
          </p:nvPr>
        </p:nvSpPr>
        <p:spPr/>
        <p:txBody>
          <a:bodyPr/>
          <a:lstStyle/>
          <a:p>
            <a:r>
              <a:rPr lang="en-US" dirty="0"/>
              <a:t>So Amnon lay down and pretended to be sick</a:t>
            </a:r>
          </a:p>
        </p:txBody>
      </p:sp>
    </p:spTree>
    <p:extLst>
      <p:ext uri="{BB962C8B-B14F-4D97-AF65-F5344CB8AC3E}">
        <p14:creationId xmlns:p14="http://schemas.microsoft.com/office/powerpoint/2010/main" val="4072279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ab woman working small primitive grain mill, mat0601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Arab woman working a small, primitive grain mill</a:t>
            </a:r>
          </a:p>
        </p:txBody>
      </p:sp>
      <p:sp>
        <p:nvSpPr>
          <p:cNvPr id="3" name="Text Placeholder 2"/>
          <p:cNvSpPr>
            <a:spLocks noGrp="1"/>
          </p:cNvSpPr>
          <p:nvPr>
            <p:ph type="body" sz="quarter" idx="12"/>
          </p:nvPr>
        </p:nvSpPr>
        <p:spPr/>
        <p:txBody>
          <a:bodyPr/>
          <a:lstStyle/>
          <a:p>
            <a:r>
              <a:rPr lang="en-US" dirty="0"/>
              <a:t>13:7</a:t>
            </a:r>
          </a:p>
        </p:txBody>
      </p:sp>
      <p:sp>
        <p:nvSpPr>
          <p:cNvPr id="4" name="Title 3"/>
          <p:cNvSpPr>
            <a:spLocks noGrp="1"/>
          </p:cNvSpPr>
          <p:nvPr>
            <p:ph type="title"/>
          </p:nvPr>
        </p:nvSpPr>
        <p:spPr/>
        <p:txBody>
          <a:bodyPr/>
          <a:lstStyle/>
          <a:p>
            <a:r>
              <a:rPr lang="en-US" dirty="0"/>
              <a:t>David sent for Tamar, saying, “Go now to your brother Amnon’s house and make him food”</a:t>
            </a:r>
          </a:p>
        </p:txBody>
      </p:sp>
    </p:spTree>
    <p:extLst>
      <p:ext uri="{BB962C8B-B14F-4D97-AF65-F5344CB8AC3E}">
        <p14:creationId xmlns:p14="http://schemas.microsoft.com/office/powerpoint/2010/main" val="15819432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woman making bread, mat01316-002.jpg"/>
          <p:cNvPicPr>
            <a:picLocks noChangeAspect="1"/>
          </p:cNvPicPr>
          <p:nvPr/>
        </p:nvPicPr>
        <p:blipFill rotWithShape="1">
          <a:blip r:embed="rId3">
            <a:extLst>
              <a:ext uri="{28A0092B-C50C-407E-A947-70E740481C1C}">
                <a14:useLocalDpi xmlns:a14="http://schemas.microsoft.com/office/drawing/2010/main" val="0"/>
              </a:ext>
            </a:extLst>
          </a:blip>
          <a:srcRect l="8334" t="8333" r="8333" b="8333"/>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 woman making bread</a:t>
            </a:r>
          </a:p>
        </p:txBody>
      </p:sp>
      <p:sp>
        <p:nvSpPr>
          <p:cNvPr id="3" name="Text Placeholder 2"/>
          <p:cNvSpPr>
            <a:spLocks noGrp="1"/>
          </p:cNvSpPr>
          <p:nvPr>
            <p:ph type="body" sz="quarter" idx="12"/>
          </p:nvPr>
        </p:nvSpPr>
        <p:spPr/>
        <p:txBody>
          <a:bodyPr/>
          <a:lstStyle/>
          <a:p>
            <a:r>
              <a:rPr lang="en-US" dirty="0"/>
              <a:t>13:8</a:t>
            </a:r>
          </a:p>
        </p:txBody>
      </p:sp>
      <p:sp>
        <p:nvSpPr>
          <p:cNvPr id="4" name="Title 3"/>
          <p:cNvSpPr>
            <a:spLocks noGrp="1"/>
          </p:cNvSpPr>
          <p:nvPr>
            <p:ph type="title"/>
          </p:nvPr>
        </p:nvSpPr>
        <p:spPr/>
        <p:txBody>
          <a:bodyPr/>
          <a:lstStyle/>
          <a:p>
            <a:r>
              <a:rPr lang="en-US" dirty="0"/>
              <a:t>And she took dough, kneaded it, made cakes in his sight, and baked the cakes</a:t>
            </a:r>
          </a:p>
        </p:txBody>
      </p:sp>
    </p:spTree>
    <p:extLst>
      <p:ext uri="{BB962C8B-B14F-4D97-AF65-F5344CB8AC3E}">
        <p14:creationId xmlns:p14="http://schemas.microsoft.com/office/powerpoint/2010/main" val="3344958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Village oven, mat07553.jpg"/>
          <p:cNvPicPr>
            <a:picLocks noChangeAspect="1"/>
          </p:cNvPicPr>
          <p:nvPr/>
        </p:nvPicPr>
        <p:blipFill rotWithShape="1">
          <a:blip r:embed="rId3">
            <a:extLst>
              <a:ext uri="{28A0092B-C50C-407E-A947-70E740481C1C}">
                <a14:useLocalDpi xmlns:a14="http://schemas.microsoft.com/office/drawing/2010/main" val="0"/>
              </a:ext>
            </a:extLst>
          </a:blip>
          <a:srcRect t="9735" r="16084" b="6237"/>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Woman at a village oven</a:t>
            </a:r>
          </a:p>
        </p:txBody>
      </p:sp>
      <p:sp>
        <p:nvSpPr>
          <p:cNvPr id="3" name="Text Placeholder 2"/>
          <p:cNvSpPr>
            <a:spLocks noGrp="1"/>
          </p:cNvSpPr>
          <p:nvPr>
            <p:ph type="body" sz="quarter" idx="12"/>
          </p:nvPr>
        </p:nvSpPr>
        <p:spPr/>
        <p:txBody>
          <a:bodyPr/>
          <a:lstStyle/>
          <a:p>
            <a:r>
              <a:rPr lang="en-US" dirty="0"/>
              <a:t>13:8</a:t>
            </a:r>
          </a:p>
        </p:txBody>
      </p:sp>
      <p:sp>
        <p:nvSpPr>
          <p:cNvPr id="4" name="Title 3"/>
          <p:cNvSpPr>
            <a:spLocks noGrp="1"/>
          </p:cNvSpPr>
          <p:nvPr>
            <p:ph type="title"/>
          </p:nvPr>
        </p:nvSpPr>
        <p:spPr/>
        <p:txBody>
          <a:bodyPr/>
          <a:lstStyle/>
          <a:p>
            <a:r>
              <a:rPr lang="en-US" dirty="0"/>
              <a:t>And she took dough, kneaded it, made cakes in his sight, and baked the cakes</a:t>
            </a:r>
          </a:p>
        </p:txBody>
      </p:sp>
    </p:spTree>
    <p:extLst>
      <p:ext uri="{BB962C8B-B14F-4D97-AF65-F5344CB8AC3E}">
        <p14:creationId xmlns:p14="http://schemas.microsoft.com/office/powerpoint/2010/main" val="1531748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iln, tb061804691.jpg"/>
          <p:cNvPicPr>
            <a:picLocks noChangeAspect="1"/>
          </p:cNvPicPr>
          <p:nvPr/>
        </p:nvPicPr>
        <p:blipFill rotWithShape="1">
          <a:blip r:embed="rId3" cstate="print">
            <a:extLst>
              <a:ext uri="{28A0092B-C50C-407E-A947-70E740481C1C}">
                <a14:useLocalDpi xmlns:a14="http://schemas.microsoft.com/office/drawing/2010/main" val="0"/>
              </a:ext>
            </a:extLst>
          </a:blip>
          <a:srcRect b="8954"/>
          <a:stretch/>
        </p:blipFill>
        <p:spPr>
          <a:xfrm>
            <a:off x="-3230" y="304799"/>
            <a:ext cx="9147230" cy="6246195"/>
          </a:xfrm>
          <a:prstGeom prst="rect">
            <a:avLst/>
          </a:prstGeom>
        </p:spPr>
      </p:pic>
      <p:sp>
        <p:nvSpPr>
          <p:cNvPr id="2" name="Text Placeholder 1"/>
          <p:cNvSpPr>
            <a:spLocks noGrp="1"/>
          </p:cNvSpPr>
          <p:nvPr>
            <p:ph type="body" sz="quarter" idx="10"/>
          </p:nvPr>
        </p:nvSpPr>
        <p:spPr/>
        <p:txBody>
          <a:bodyPr/>
          <a:lstStyle/>
          <a:p>
            <a:r>
              <a:rPr lang="en-US" i="1" dirty="0"/>
              <a:t>Tabun</a:t>
            </a:r>
            <a:r>
              <a:rPr lang="en-US" dirty="0"/>
              <a:t> (oven) in a model of an Israelite four-room house</a:t>
            </a:r>
          </a:p>
        </p:txBody>
      </p:sp>
      <p:sp>
        <p:nvSpPr>
          <p:cNvPr id="3" name="Text Placeholder 2"/>
          <p:cNvSpPr>
            <a:spLocks noGrp="1"/>
          </p:cNvSpPr>
          <p:nvPr>
            <p:ph type="body" sz="quarter" idx="12"/>
          </p:nvPr>
        </p:nvSpPr>
        <p:spPr/>
        <p:txBody>
          <a:bodyPr/>
          <a:lstStyle/>
          <a:p>
            <a:r>
              <a:rPr lang="en-US" dirty="0"/>
              <a:t>13:8</a:t>
            </a:r>
          </a:p>
        </p:txBody>
      </p:sp>
      <p:sp>
        <p:nvSpPr>
          <p:cNvPr id="4" name="Title 3"/>
          <p:cNvSpPr>
            <a:spLocks noGrp="1"/>
          </p:cNvSpPr>
          <p:nvPr>
            <p:ph type="title"/>
          </p:nvPr>
        </p:nvSpPr>
        <p:spPr/>
        <p:txBody>
          <a:bodyPr/>
          <a:lstStyle/>
          <a:p>
            <a:r>
              <a:rPr lang="en-US" dirty="0"/>
              <a:t>And she took dough, kneaded it, made cakes in his sight, and baked the cakes</a:t>
            </a:r>
          </a:p>
        </p:txBody>
      </p:sp>
    </p:spTree>
    <p:extLst>
      <p:ext uri="{BB962C8B-B14F-4D97-AF65-F5344CB8AC3E}">
        <p14:creationId xmlns:p14="http://schemas.microsoft.com/office/powerpoint/2010/main" val="1263309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188"/>
          <a:stretch/>
        </p:blipFill>
        <p:spPr bwMode="auto">
          <a:xfrm>
            <a:off x="1" y="365761"/>
            <a:ext cx="9144000" cy="6153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Pita bread cooked over a fire</a:t>
            </a:r>
          </a:p>
        </p:txBody>
      </p:sp>
      <p:sp>
        <p:nvSpPr>
          <p:cNvPr id="3" name="Text Placeholder 2"/>
          <p:cNvSpPr>
            <a:spLocks noGrp="1"/>
          </p:cNvSpPr>
          <p:nvPr>
            <p:ph type="body" sz="quarter" idx="12"/>
          </p:nvPr>
        </p:nvSpPr>
        <p:spPr/>
        <p:txBody>
          <a:bodyPr/>
          <a:lstStyle/>
          <a:p>
            <a:r>
              <a:rPr lang="en-US" dirty="0"/>
              <a:t>13:8</a:t>
            </a:r>
          </a:p>
        </p:txBody>
      </p:sp>
      <p:sp>
        <p:nvSpPr>
          <p:cNvPr id="4" name="Title 3"/>
          <p:cNvSpPr>
            <a:spLocks noGrp="1"/>
          </p:cNvSpPr>
          <p:nvPr>
            <p:ph type="title"/>
          </p:nvPr>
        </p:nvSpPr>
        <p:spPr/>
        <p:txBody>
          <a:bodyPr/>
          <a:lstStyle/>
          <a:p>
            <a:r>
              <a:rPr lang="en-US" dirty="0"/>
              <a:t>And she took dough, kneaded it, made cakes in his sight, and baked the cakes</a:t>
            </a:r>
          </a:p>
        </p:txBody>
      </p:sp>
    </p:spTree>
    <p:extLst>
      <p:ext uri="{BB962C8B-B14F-4D97-AF65-F5344CB8AC3E}">
        <p14:creationId xmlns:p14="http://schemas.microsoft.com/office/powerpoint/2010/main" val="634841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4 0Adds 2012\19 Museum\McKinny museums\Hecht Museum\Phoenician Exhibit with Achzib Cemetery\Baking tray, Iron II, Tel Akko, cm170626144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5000"/>
                    </a14:imgEffect>
                  </a14:imgLayer>
                </a14:imgProps>
              </a:ext>
              <a:ext uri="{28A0092B-C50C-407E-A947-70E740481C1C}">
                <a14:useLocalDpi xmlns:a14="http://schemas.microsoft.com/office/drawing/2010/main" val="0"/>
              </a:ext>
            </a:extLst>
          </a:blip>
          <a:srcRect b="12647"/>
          <a:stretch/>
        </p:blipFill>
        <p:spPr bwMode="auto">
          <a:xfrm>
            <a:off x="0" y="203200"/>
            <a:ext cx="9144000" cy="650240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4E8282CD-2061-4221-9723-D798DDA9A6C2}"/>
              </a:ext>
            </a:extLst>
          </p:cNvPr>
          <p:cNvSpPr>
            <a:spLocks noGrp="1"/>
          </p:cNvSpPr>
          <p:nvPr>
            <p:ph type="body" sz="quarter" idx="10"/>
          </p:nvPr>
        </p:nvSpPr>
        <p:spPr/>
        <p:txBody>
          <a:bodyPr/>
          <a:lstStyle/>
          <a:p>
            <a:r>
              <a:rPr lang="en-US" dirty="0"/>
              <a:t>Baking tray, from Tel Akko, 6th–4th centuries BC</a:t>
            </a:r>
          </a:p>
        </p:txBody>
      </p:sp>
      <p:sp>
        <p:nvSpPr>
          <p:cNvPr id="3" name="Text Placeholder 2"/>
          <p:cNvSpPr>
            <a:spLocks noGrp="1"/>
          </p:cNvSpPr>
          <p:nvPr>
            <p:ph type="body" sz="quarter" idx="12"/>
          </p:nvPr>
        </p:nvSpPr>
        <p:spPr/>
        <p:txBody>
          <a:bodyPr/>
          <a:lstStyle/>
          <a:p>
            <a:r>
              <a:rPr lang="en-US" dirty="0"/>
              <a:t>13:9</a:t>
            </a:r>
          </a:p>
        </p:txBody>
      </p:sp>
      <p:sp>
        <p:nvSpPr>
          <p:cNvPr id="4" name="Title 3"/>
          <p:cNvSpPr>
            <a:spLocks noGrp="1"/>
          </p:cNvSpPr>
          <p:nvPr>
            <p:ph type="title"/>
          </p:nvPr>
        </p:nvSpPr>
        <p:spPr/>
        <p:txBody>
          <a:bodyPr/>
          <a:lstStyle/>
          <a:p>
            <a:r>
              <a:rPr lang="en-US" dirty="0"/>
              <a:t>Then she took the tray and set out the food before him, but he refused to eat</a:t>
            </a:r>
          </a:p>
        </p:txBody>
      </p:sp>
    </p:spTree>
    <p:extLst>
      <p:ext uri="{BB962C8B-B14F-4D97-AF65-F5344CB8AC3E}">
        <p14:creationId xmlns:p14="http://schemas.microsoft.com/office/powerpoint/2010/main" val="864940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douin wedding, strangers in guest chamber of tent, mat01347.jpg"/>
          <p:cNvPicPr>
            <a:picLocks noChangeAspect="1"/>
          </p:cNvPicPr>
          <p:nvPr/>
        </p:nvPicPr>
        <p:blipFill rotWithShape="1">
          <a:blip r:embed="rId3">
            <a:extLst>
              <a:ext uri="{28A0092B-C50C-407E-A947-70E740481C1C}">
                <a14:useLocalDpi xmlns:a14="http://schemas.microsoft.com/office/drawing/2010/main" val="0"/>
              </a:ext>
            </a:extLst>
          </a:blip>
          <a:srcRect t="5264" r="5264"/>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Strangers in the guest chamber of a tent during a Bedouin wedding</a:t>
            </a:r>
          </a:p>
        </p:txBody>
      </p:sp>
      <p:sp>
        <p:nvSpPr>
          <p:cNvPr id="3" name="Text Placeholder 2"/>
          <p:cNvSpPr>
            <a:spLocks noGrp="1"/>
          </p:cNvSpPr>
          <p:nvPr>
            <p:ph type="body" sz="quarter" idx="12"/>
          </p:nvPr>
        </p:nvSpPr>
        <p:spPr/>
        <p:txBody>
          <a:bodyPr/>
          <a:lstStyle/>
          <a:p>
            <a:r>
              <a:rPr lang="en-US" dirty="0"/>
              <a:t>13:9</a:t>
            </a:r>
          </a:p>
        </p:txBody>
      </p:sp>
      <p:sp>
        <p:nvSpPr>
          <p:cNvPr id="4" name="Title 3"/>
          <p:cNvSpPr>
            <a:spLocks noGrp="1"/>
          </p:cNvSpPr>
          <p:nvPr>
            <p:ph type="title"/>
          </p:nvPr>
        </p:nvSpPr>
        <p:spPr/>
        <p:txBody>
          <a:bodyPr/>
          <a:lstStyle/>
          <a:p>
            <a:r>
              <a:rPr lang="en-US" dirty="0"/>
              <a:t>Then Amnon said, “Send out everyone from me,” so everyone went out</a:t>
            </a:r>
          </a:p>
        </p:txBody>
      </p:sp>
    </p:spTree>
    <p:extLst>
      <p:ext uri="{BB962C8B-B14F-4D97-AF65-F5344CB8AC3E}">
        <p14:creationId xmlns:p14="http://schemas.microsoft.com/office/powerpoint/2010/main" val="455658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douin woman, mat06833.jpg"/>
          <p:cNvPicPr>
            <a:picLocks noChangeAspect="1"/>
          </p:cNvPicPr>
          <p:nvPr/>
        </p:nvPicPr>
        <p:blipFill rotWithShape="1">
          <a:blip r:embed="rId3">
            <a:extLst>
              <a:ext uri="{28A0092B-C50C-407E-A947-70E740481C1C}">
                <a14:useLocalDpi xmlns:a14="http://schemas.microsoft.com/office/drawing/2010/main" val="0"/>
              </a:ext>
            </a:extLst>
          </a:blip>
          <a:srcRect t="8950" b="3236"/>
          <a:stretch/>
        </p:blipFill>
        <p:spPr>
          <a:xfrm>
            <a:off x="1905000" y="0"/>
            <a:ext cx="5334000" cy="6858000"/>
          </a:xfrm>
          <a:prstGeom prst="rect">
            <a:avLst/>
          </a:prstGeom>
        </p:spPr>
      </p:pic>
      <p:sp>
        <p:nvSpPr>
          <p:cNvPr id="2" name="Text Placeholder 1"/>
          <p:cNvSpPr>
            <a:spLocks noGrp="1"/>
          </p:cNvSpPr>
          <p:nvPr>
            <p:ph type="body" sz="quarter" idx="10"/>
          </p:nvPr>
        </p:nvSpPr>
        <p:spPr/>
        <p:txBody>
          <a:bodyPr/>
          <a:lstStyle/>
          <a:p>
            <a:r>
              <a:rPr lang="en-US" dirty="0"/>
              <a:t>Young Bedouin woman</a:t>
            </a:r>
          </a:p>
        </p:txBody>
      </p:sp>
      <p:sp>
        <p:nvSpPr>
          <p:cNvPr id="3" name="Text Placeholder 2"/>
          <p:cNvSpPr>
            <a:spLocks noGrp="1"/>
          </p:cNvSpPr>
          <p:nvPr>
            <p:ph type="body" sz="quarter" idx="12"/>
          </p:nvPr>
        </p:nvSpPr>
        <p:spPr/>
        <p:txBody>
          <a:bodyPr/>
          <a:lstStyle/>
          <a:p>
            <a:r>
              <a:rPr lang="en-US" dirty="0"/>
              <a:t>13:1</a:t>
            </a:r>
          </a:p>
        </p:txBody>
      </p:sp>
      <p:sp>
        <p:nvSpPr>
          <p:cNvPr id="4" name="Title 3"/>
          <p:cNvSpPr>
            <a:spLocks noGrp="1"/>
          </p:cNvSpPr>
          <p:nvPr>
            <p:ph type="title"/>
          </p:nvPr>
        </p:nvSpPr>
        <p:spPr/>
        <p:txBody>
          <a:bodyPr/>
          <a:lstStyle/>
          <a:p>
            <a:r>
              <a:rPr lang="en-US" dirty="0"/>
              <a:t>Absalom the son of David had a beautiful sister whose name was Tamar</a:t>
            </a:r>
          </a:p>
        </p:txBody>
      </p:sp>
    </p:spTree>
    <p:extLst>
      <p:ext uri="{BB962C8B-B14F-4D97-AF65-F5344CB8AC3E}">
        <p14:creationId xmlns:p14="http://schemas.microsoft.com/office/powerpoint/2010/main" val="4234421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illage guest chamber, mat05610.jpg"/>
          <p:cNvPicPr>
            <a:picLocks noChangeAspect="1"/>
          </p:cNvPicPr>
          <p:nvPr/>
        </p:nvPicPr>
        <p:blipFill rotWithShape="1">
          <a:blip r:embed="rId3">
            <a:extLst>
              <a:ext uri="{28A0092B-C50C-407E-A947-70E740481C1C}">
                <a14:useLocalDpi xmlns:a14="http://schemas.microsoft.com/office/drawing/2010/main" val="0"/>
              </a:ext>
            </a:extLst>
          </a:blip>
          <a:srcRect t="5749"/>
          <a:stretch/>
        </p:blipFill>
        <p:spPr>
          <a:xfrm>
            <a:off x="608853" y="0"/>
            <a:ext cx="7926294" cy="6858000"/>
          </a:xfrm>
          <a:prstGeom prst="rect">
            <a:avLst/>
          </a:prstGeom>
        </p:spPr>
      </p:pic>
      <p:sp>
        <p:nvSpPr>
          <p:cNvPr id="2" name="Text Placeholder 1"/>
          <p:cNvSpPr>
            <a:spLocks noGrp="1"/>
          </p:cNvSpPr>
          <p:nvPr>
            <p:ph type="body" sz="quarter" idx="10"/>
          </p:nvPr>
        </p:nvSpPr>
        <p:spPr/>
        <p:txBody>
          <a:bodyPr/>
          <a:lstStyle/>
          <a:p>
            <a:r>
              <a:rPr lang="en-US" dirty="0"/>
              <a:t>Village guest chamber</a:t>
            </a:r>
          </a:p>
        </p:txBody>
      </p:sp>
      <p:sp>
        <p:nvSpPr>
          <p:cNvPr id="3" name="Text Placeholder 2"/>
          <p:cNvSpPr>
            <a:spLocks noGrp="1"/>
          </p:cNvSpPr>
          <p:nvPr>
            <p:ph type="body" sz="quarter" idx="12"/>
          </p:nvPr>
        </p:nvSpPr>
        <p:spPr/>
        <p:txBody>
          <a:bodyPr/>
          <a:lstStyle/>
          <a:p>
            <a:r>
              <a:rPr lang="en-US" dirty="0"/>
              <a:t>13:10</a:t>
            </a:r>
          </a:p>
        </p:txBody>
      </p:sp>
      <p:sp>
        <p:nvSpPr>
          <p:cNvPr id="4" name="Title 3"/>
          <p:cNvSpPr>
            <a:spLocks noGrp="1"/>
          </p:cNvSpPr>
          <p:nvPr>
            <p:ph type="title"/>
          </p:nvPr>
        </p:nvSpPr>
        <p:spPr/>
        <p:txBody>
          <a:bodyPr/>
          <a:lstStyle/>
          <a:p>
            <a:r>
              <a:rPr lang="en-US" dirty="0"/>
              <a:t>Then he said, “Bring the food into the bedroom, that I may eat from your hand”</a:t>
            </a:r>
          </a:p>
        </p:txBody>
      </p:sp>
    </p:spTree>
    <p:extLst>
      <p:ext uri="{BB962C8B-B14F-4D97-AF65-F5344CB8AC3E}">
        <p14:creationId xmlns:p14="http://schemas.microsoft.com/office/powerpoint/2010/main" val="1644092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07 Egypt\Beni Hasan-pcb\Beni Hasan, tomb of Khety, marriage and wedding night, adr1603247490.jpg"/>
          <p:cNvPicPr>
            <a:picLocks noChangeAspect="1" noChangeArrowheads="1"/>
          </p:cNvPicPr>
          <p:nvPr/>
        </p:nvPicPr>
        <p:blipFill rotWithShape="1">
          <a:blip r:embed="rId3">
            <a:extLst>
              <a:ext uri="{28A0092B-C50C-407E-A947-70E740481C1C}">
                <a14:useLocalDpi xmlns:a14="http://schemas.microsoft.com/office/drawing/2010/main" val="0"/>
              </a:ext>
            </a:extLst>
          </a:blip>
          <a:srcRect t="9458"/>
          <a:stretch/>
        </p:blipFill>
        <p:spPr bwMode="auto">
          <a:xfrm>
            <a:off x="0" y="209550"/>
            <a:ext cx="9144000" cy="638333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Scenes from a marriage and wedding night, from the tomb of </a:t>
            </a:r>
            <a:r>
              <a:rPr lang="en-US" dirty="0" err="1"/>
              <a:t>Khety</a:t>
            </a:r>
            <a:r>
              <a:rPr lang="en-US" dirty="0"/>
              <a:t>, 21st century BC</a:t>
            </a:r>
          </a:p>
        </p:txBody>
      </p:sp>
      <p:sp>
        <p:nvSpPr>
          <p:cNvPr id="3" name="Text Placeholder 2"/>
          <p:cNvSpPr>
            <a:spLocks noGrp="1"/>
          </p:cNvSpPr>
          <p:nvPr>
            <p:ph type="body" sz="quarter" idx="12"/>
          </p:nvPr>
        </p:nvSpPr>
        <p:spPr/>
        <p:txBody>
          <a:bodyPr/>
          <a:lstStyle/>
          <a:p>
            <a:r>
              <a:rPr lang="en-US" dirty="0"/>
              <a:t>13:11</a:t>
            </a:r>
          </a:p>
        </p:txBody>
      </p:sp>
      <p:sp>
        <p:nvSpPr>
          <p:cNvPr id="4" name="Title 3"/>
          <p:cNvSpPr>
            <a:spLocks noGrp="1"/>
          </p:cNvSpPr>
          <p:nvPr>
            <p:ph type="title"/>
          </p:nvPr>
        </p:nvSpPr>
        <p:spPr/>
        <p:txBody>
          <a:bodyPr/>
          <a:lstStyle/>
          <a:p>
            <a:r>
              <a:rPr lang="en-US" dirty="0"/>
              <a:t>Then he grabbed her and said, “Come, lie with me, my sister”</a:t>
            </a:r>
          </a:p>
        </p:txBody>
      </p:sp>
    </p:spTree>
    <p:extLst>
      <p:ext uri="{BB962C8B-B14F-4D97-AF65-F5344CB8AC3E}">
        <p14:creationId xmlns:p14="http://schemas.microsoft.com/office/powerpoint/2010/main" val="4072279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rock, tree, stone&#10;&#10;Description automatically generated">
            <a:extLst>
              <a:ext uri="{FF2B5EF4-FFF2-40B4-BE49-F238E27FC236}">
                <a16:creationId xmlns:a16="http://schemas.microsoft.com/office/drawing/2014/main" id="{5C200217-9AAA-47A6-AD8F-45B273AE84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316"/>
            <a:ext cx="9144000" cy="6373368"/>
          </a:xfrm>
          <a:prstGeom prst="rect">
            <a:avLst/>
          </a:prstGeom>
        </p:spPr>
      </p:pic>
      <p:sp>
        <p:nvSpPr>
          <p:cNvPr id="2" name="Text Placeholder 1"/>
          <p:cNvSpPr>
            <a:spLocks noGrp="1"/>
          </p:cNvSpPr>
          <p:nvPr>
            <p:ph type="body" sz="quarter" idx="10"/>
          </p:nvPr>
        </p:nvSpPr>
        <p:spPr/>
        <p:txBody>
          <a:bodyPr/>
          <a:lstStyle/>
          <a:p>
            <a:r>
              <a:rPr lang="en-US" dirty="0"/>
              <a:t>Overseer beats prisoners of war hauling a sledge, from Nineveh, circa 700 BC</a:t>
            </a:r>
          </a:p>
        </p:txBody>
      </p:sp>
      <p:sp>
        <p:nvSpPr>
          <p:cNvPr id="3" name="Text Placeholder 2"/>
          <p:cNvSpPr>
            <a:spLocks noGrp="1"/>
          </p:cNvSpPr>
          <p:nvPr>
            <p:ph type="body" sz="quarter" idx="12"/>
          </p:nvPr>
        </p:nvSpPr>
        <p:spPr/>
        <p:txBody>
          <a:bodyPr/>
          <a:lstStyle/>
          <a:p>
            <a:r>
              <a:rPr lang="en-US" dirty="0"/>
              <a:t>13:12</a:t>
            </a:r>
          </a:p>
        </p:txBody>
      </p:sp>
      <p:sp>
        <p:nvSpPr>
          <p:cNvPr id="4" name="Title 3"/>
          <p:cNvSpPr>
            <a:spLocks noGrp="1"/>
          </p:cNvSpPr>
          <p:nvPr>
            <p:ph type="title"/>
          </p:nvPr>
        </p:nvSpPr>
        <p:spPr/>
        <p:txBody>
          <a:bodyPr/>
          <a:lstStyle/>
          <a:p>
            <a:r>
              <a:rPr lang="en-US" dirty="0"/>
              <a:t>But she answered, “No, my brother, do not violate me”</a:t>
            </a:r>
          </a:p>
        </p:txBody>
      </p:sp>
    </p:spTree>
    <p:extLst>
      <p:ext uri="{BB962C8B-B14F-4D97-AF65-F5344CB8AC3E}">
        <p14:creationId xmlns:p14="http://schemas.microsoft.com/office/powerpoint/2010/main" val="40722792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azareth bride, mat01236-001.jpg"/>
          <p:cNvPicPr>
            <a:picLocks noChangeAspect="1"/>
          </p:cNvPicPr>
          <p:nvPr/>
        </p:nvPicPr>
        <p:blipFill rotWithShape="1">
          <a:blip r:embed="rId3">
            <a:extLst>
              <a:ext uri="{28A0092B-C50C-407E-A947-70E740481C1C}">
                <a14:useLocalDpi xmlns:a14="http://schemas.microsoft.com/office/drawing/2010/main" val="0"/>
              </a:ext>
            </a:extLst>
          </a:blip>
          <a:srcRect t="20236" b="13057"/>
          <a:stretch/>
        </p:blipFill>
        <p:spPr>
          <a:xfrm>
            <a:off x="798957" y="0"/>
            <a:ext cx="7546086" cy="6858000"/>
          </a:xfrm>
          <a:prstGeom prst="rect">
            <a:avLst/>
          </a:prstGeom>
        </p:spPr>
      </p:pic>
      <p:sp>
        <p:nvSpPr>
          <p:cNvPr id="2" name="Text Placeholder 1"/>
          <p:cNvSpPr>
            <a:spLocks noGrp="1"/>
          </p:cNvSpPr>
          <p:nvPr>
            <p:ph type="body" sz="quarter" idx="10"/>
          </p:nvPr>
        </p:nvSpPr>
        <p:spPr/>
        <p:txBody>
          <a:bodyPr/>
          <a:lstStyle/>
          <a:p>
            <a:r>
              <a:rPr lang="en-US" dirty="0"/>
              <a:t>Bride and attendants, from Nazareth, circa 1910</a:t>
            </a:r>
          </a:p>
        </p:txBody>
      </p:sp>
      <p:sp>
        <p:nvSpPr>
          <p:cNvPr id="3" name="Text Placeholder 2"/>
          <p:cNvSpPr>
            <a:spLocks noGrp="1"/>
          </p:cNvSpPr>
          <p:nvPr>
            <p:ph type="body" sz="quarter" idx="12"/>
          </p:nvPr>
        </p:nvSpPr>
        <p:spPr/>
        <p:txBody>
          <a:bodyPr/>
          <a:lstStyle/>
          <a:p>
            <a:r>
              <a:rPr lang="en-US" dirty="0"/>
              <a:t>13:13</a:t>
            </a:r>
          </a:p>
        </p:txBody>
      </p:sp>
      <p:sp>
        <p:nvSpPr>
          <p:cNvPr id="4" name="Title 3"/>
          <p:cNvSpPr>
            <a:spLocks noGrp="1"/>
          </p:cNvSpPr>
          <p:nvPr>
            <p:ph type="title"/>
          </p:nvPr>
        </p:nvSpPr>
        <p:spPr/>
        <p:txBody>
          <a:bodyPr/>
          <a:lstStyle/>
          <a:p>
            <a:r>
              <a:rPr lang="en-US" dirty="0"/>
              <a:t>Please, now, speak to the king. He will not withhold me from you</a:t>
            </a:r>
          </a:p>
        </p:txBody>
      </p:sp>
    </p:spTree>
    <p:extLst>
      <p:ext uri="{BB962C8B-B14F-4D97-AF65-F5344CB8AC3E}">
        <p14:creationId xmlns:p14="http://schemas.microsoft.com/office/powerpoint/2010/main" val="2156270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68580"/>
            <a:ext cx="9144000" cy="6720840"/>
            <a:chOff x="0" y="68580"/>
            <a:chExt cx="9144000" cy="6720840"/>
          </a:xfrm>
        </p:grpSpPr>
        <p:pic>
          <p:nvPicPr>
            <p:cNvPr id="7" name="Picture 6" descr="A picture containing person, sitting, child, young&#10;&#10;Description automatically generated">
              <a:extLst>
                <a:ext uri="{FF2B5EF4-FFF2-40B4-BE49-F238E27FC236}">
                  <a16:creationId xmlns:a16="http://schemas.microsoft.com/office/drawing/2014/main" id="{E0C6AE89-F66C-4B5D-A4CD-4E5881171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80"/>
              <a:ext cx="9144000" cy="6720840"/>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0563" y="2925629"/>
              <a:ext cx="1207055"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i="1" dirty="0"/>
              <a:t>Tamar</a:t>
            </a:r>
            <a:r>
              <a:rPr lang="en-US" dirty="0"/>
              <a:t>, by Alexander </a:t>
            </a:r>
            <a:r>
              <a:rPr lang="en-US" dirty="0" err="1"/>
              <a:t>Cabanel</a:t>
            </a:r>
            <a:r>
              <a:rPr lang="en-US" dirty="0"/>
              <a:t>, 1875</a:t>
            </a:r>
          </a:p>
        </p:txBody>
      </p:sp>
      <p:sp>
        <p:nvSpPr>
          <p:cNvPr id="3" name="Text Placeholder 2"/>
          <p:cNvSpPr>
            <a:spLocks noGrp="1"/>
          </p:cNvSpPr>
          <p:nvPr>
            <p:ph type="body" sz="quarter" idx="12"/>
          </p:nvPr>
        </p:nvSpPr>
        <p:spPr/>
        <p:txBody>
          <a:bodyPr/>
          <a:lstStyle/>
          <a:p>
            <a:r>
              <a:rPr lang="en-US" dirty="0"/>
              <a:t>13:14</a:t>
            </a:r>
          </a:p>
        </p:txBody>
      </p:sp>
      <p:sp>
        <p:nvSpPr>
          <p:cNvPr id="4" name="Title 3"/>
          <p:cNvSpPr>
            <a:spLocks noGrp="1"/>
          </p:cNvSpPr>
          <p:nvPr>
            <p:ph type="title"/>
          </p:nvPr>
        </p:nvSpPr>
        <p:spPr/>
        <p:txBody>
          <a:bodyPr/>
          <a:lstStyle/>
          <a:p>
            <a:r>
              <a:rPr lang="en-US" dirty="0"/>
              <a:t>But he would not listen, and being stronger than her, he violated her and lay with her</a:t>
            </a:r>
          </a:p>
        </p:txBody>
      </p:sp>
    </p:spTree>
    <p:extLst>
      <p:ext uri="{BB962C8B-B14F-4D97-AF65-F5344CB8AC3E}">
        <p14:creationId xmlns:p14="http://schemas.microsoft.com/office/powerpoint/2010/main" val="4072279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Athens Archaeological Museum\Theater mask, impudent slave, New Comedy, from Athens, marble, Late Hellenistic copy of 4th c BC type, tb0111175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393" y="0"/>
            <a:ext cx="654962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Theater mask of an impudent slave, circa 100 BC</a:t>
            </a:r>
          </a:p>
        </p:txBody>
      </p:sp>
      <p:sp>
        <p:nvSpPr>
          <p:cNvPr id="3" name="Text Placeholder 2"/>
          <p:cNvSpPr>
            <a:spLocks noGrp="1"/>
          </p:cNvSpPr>
          <p:nvPr>
            <p:ph type="body" sz="quarter" idx="12"/>
          </p:nvPr>
        </p:nvSpPr>
        <p:spPr/>
        <p:txBody>
          <a:bodyPr/>
          <a:lstStyle/>
          <a:p>
            <a:r>
              <a:rPr lang="en-US" dirty="0"/>
              <a:t>13:15</a:t>
            </a:r>
          </a:p>
        </p:txBody>
      </p:sp>
      <p:sp>
        <p:nvSpPr>
          <p:cNvPr id="4" name="Title 3"/>
          <p:cNvSpPr>
            <a:spLocks noGrp="1"/>
          </p:cNvSpPr>
          <p:nvPr>
            <p:ph type="title"/>
          </p:nvPr>
        </p:nvSpPr>
        <p:spPr/>
        <p:txBody>
          <a:bodyPr/>
          <a:lstStyle/>
          <a:p>
            <a:r>
              <a:rPr lang="en-US" dirty="0"/>
              <a:t>Then he hated her greatly, even more than he had loved her at first</a:t>
            </a:r>
          </a:p>
        </p:txBody>
      </p:sp>
    </p:spTree>
    <p:extLst>
      <p:ext uri="{BB962C8B-B14F-4D97-AF65-F5344CB8AC3E}">
        <p14:creationId xmlns:p14="http://schemas.microsoft.com/office/powerpoint/2010/main" val="4072279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Religions and Cult\Late Bronze II Baal bronze figurine with raised smiting arm, adr1805228824.jpg"/>
          <p:cNvPicPr>
            <a:picLocks noChangeAspect="1" noChangeArrowheads="1"/>
          </p:cNvPicPr>
          <p:nvPr/>
        </p:nvPicPr>
        <p:blipFill rotWithShape="1">
          <a:blip r:embed="rId3">
            <a:extLst>
              <a:ext uri="{28A0092B-C50C-407E-A947-70E740481C1C}">
                <a14:useLocalDpi xmlns:a14="http://schemas.microsoft.com/office/drawing/2010/main" val="0"/>
              </a:ext>
            </a:extLst>
          </a:blip>
          <a:srcRect t="2253" b="2402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Baal figurine with arm upraised in a smiting pose, circa 1300 BC</a:t>
            </a:r>
          </a:p>
        </p:txBody>
      </p:sp>
      <p:sp>
        <p:nvSpPr>
          <p:cNvPr id="3" name="Text Placeholder 2"/>
          <p:cNvSpPr>
            <a:spLocks noGrp="1"/>
          </p:cNvSpPr>
          <p:nvPr>
            <p:ph type="body" sz="quarter" idx="12"/>
          </p:nvPr>
        </p:nvSpPr>
        <p:spPr/>
        <p:txBody>
          <a:bodyPr/>
          <a:lstStyle/>
          <a:p>
            <a:r>
              <a:rPr lang="en-US" dirty="0"/>
              <a:t>13:15</a:t>
            </a:r>
          </a:p>
        </p:txBody>
      </p:sp>
      <p:sp>
        <p:nvSpPr>
          <p:cNvPr id="4" name="Title 3"/>
          <p:cNvSpPr>
            <a:spLocks noGrp="1"/>
          </p:cNvSpPr>
          <p:nvPr>
            <p:ph type="title"/>
          </p:nvPr>
        </p:nvSpPr>
        <p:spPr/>
        <p:txBody>
          <a:bodyPr/>
          <a:lstStyle/>
          <a:p>
            <a:r>
              <a:rPr lang="en-US" dirty="0"/>
              <a:t>And Amnon said to her, “Get up and go away!”</a:t>
            </a:r>
          </a:p>
        </p:txBody>
      </p:sp>
    </p:spTree>
    <p:extLst>
      <p:ext uri="{BB962C8B-B14F-4D97-AF65-F5344CB8AC3E}">
        <p14:creationId xmlns:p14="http://schemas.microsoft.com/office/powerpoint/2010/main" val="33181550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ris\Documents\Bolen\PCB size\British Museum 2019-pcb\Mesopotamia\Statue of woman with hands clasped, painted stone, from Ur, 2000-1600 BC, tb0929197402.jpg"/>
          <p:cNvPicPr>
            <a:picLocks noChangeAspect="1" noChangeArrowheads="1"/>
          </p:cNvPicPr>
          <p:nvPr/>
        </p:nvPicPr>
        <p:blipFill rotWithShape="1">
          <a:blip r:embed="rId3">
            <a:extLst>
              <a:ext uri="{28A0092B-C50C-407E-A947-70E740481C1C}">
                <a14:useLocalDpi xmlns:a14="http://schemas.microsoft.com/office/drawing/2010/main" val="0"/>
              </a:ext>
            </a:extLst>
          </a:blip>
          <a:srcRect t="3816" b="4580"/>
          <a:stretch/>
        </p:blipFill>
        <p:spPr bwMode="auto">
          <a:xfrm>
            <a:off x="918359" y="0"/>
            <a:ext cx="730728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woman with hands clasped, painted stone, from Ur, 2000–1600 BC</a:t>
            </a:r>
          </a:p>
        </p:txBody>
      </p:sp>
      <p:sp>
        <p:nvSpPr>
          <p:cNvPr id="3" name="Text Placeholder 2"/>
          <p:cNvSpPr>
            <a:spLocks noGrp="1"/>
          </p:cNvSpPr>
          <p:nvPr>
            <p:ph type="body" sz="quarter" idx="12"/>
          </p:nvPr>
        </p:nvSpPr>
        <p:spPr/>
        <p:txBody>
          <a:bodyPr/>
          <a:lstStyle/>
          <a:p>
            <a:r>
              <a:rPr lang="en-US" dirty="0"/>
              <a:t>13:16</a:t>
            </a:r>
          </a:p>
        </p:txBody>
      </p:sp>
      <p:sp>
        <p:nvSpPr>
          <p:cNvPr id="4" name="Title 3"/>
          <p:cNvSpPr>
            <a:spLocks noGrp="1"/>
          </p:cNvSpPr>
          <p:nvPr>
            <p:ph type="title"/>
          </p:nvPr>
        </p:nvSpPr>
        <p:spPr/>
        <p:txBody>
          <a:bodyPr/>
          <a:lstStyle/>
          <a:p>
            <a:r>
              <a:rPr lang="en-US" dirty="0"/>
              <a:t>But she said, “No, sending me away is a greater wrong than what you have done to me”</a:t>
            </a:r>
          </a:p>
        </p:txBody>
      </p:sp>
    </p:spTree>
    <p:extLst>
      <p:ext uri="{BB962C8B-B14F-4D97-AF65-F5344CB8AC3E}">
        <p14:creationId xmlns:p14="http://schemas.microsoft.com/office/powerpoint/2010/main" val="40722792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ly Sepulcher, locking church, mat05442.jpg"/>
          <p:cNvPicPr>
            <a:picLocks noChangeAspect="1"/>
          </p:cNvPicPr>
          <p:nvPr/>
        </p:nvPicPr>
        <p:blipFill>
          <a:blip r:embed="rId3">
            <a:extLst>
              <a:ext uri="{BEBA8EAE-BF5A-486C-A8C5-ECC9F3942E4B}">
                <a14:imgProps xmlns:a14="http://schemas.microsoft.com/office/drawing/2010/main">
                  <a14:imgLayer r:embed="rId4">
                    <a14:imgEffect>
                      <a14:brightnessContrast bright="10000" contrast="1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Locking the Church of the Holy Sepulcher in Jerusalem, circa 1910</a:t>
            </a:r>
          </a:p>
        </p:txBody>
      </p:sp>
      <p:sp>
        <p:nvSpPr>
          <p:cNvPr id="3" name="Text Placeholder 2"/>
          <p:cNvSpPr>
            <a:spLocks noGrp="1"/>
          </p:cNvSpPr>
          <p:nvPr>
            <p:ph type="body" sz="quarter" idx="12"/>
          </p:nvPr>
        </p:nvSpPr>
        <p:spPr/>
        <p:txBody>
          <a:bodyPr/>
          <a:lstStyle/>
          <a:p>
            <a:r>
              <a:rPr lang="en-US" dirty="0"/>
              <a:t>13:17</a:t>
            </a:r>
          </a:p>
        </p:txBody>
      </p:sp>
      <p:sp>
        <p:nvSpPr>
          <p:cNvPr id="4" name="Title 3"/>
          <p:cNvSpPr>
            <a:spLocks noGrp="1"/>
          </p:cNvSpPr>
          <p:nvPr>
            <p:ph type="title"/>
          </p:nvPr>
        </p:nvSpPr>
        <p:spPr/>
        <p:txBody>
          <a:bodyPr/>
          <a:lstStyle/>
          <a:p>
            <a:r>
              <a:rPr lang="en-US" dirty="0"/>
              <a:t>He called to the attendant, saying, “Throw this woman out and bar the door after her”</a:t>
            </a:r>
          </a:p>
        </p:txBody>
      </p:sp>
    </p:spTree>
    <p:extLst>
      <p:ext uri="{BB962C8B-B14F-4D97-AF65-F5344CB8AC3E}">
        <p14:creationId xmlns:p14="http://schemas.microsoft.com/office/powerpoint/2010/main" val="37477490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wnloads\view_595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0572" y="6858"/>
            <a:ext cx="4562856" cy="684428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The Desolation of Tamar</a:t>
            </a:r>
            <a:r>
              <a:rPr lang="en-US" dirty="0"/>
              <a:t>, by James Tissot, circa 1899</a:t>
            </a:r>
          </a:p>
        </p:txBody>
      </p:sp>
      <p:sp>
        <p:nvSpPr>
          <p:cNvPr id="3" name="Text Placeholder 2"/>
          <p:cNvSpPr>
            <a:spLocks noGrp="1"/>
          </p:cNvSpPr>
          <p:nvPr>
            <p:ph type="body" sz="quarter" idx="12"/>
          </p:nvPr>
        </p:nvSpPr>
        <p:spPr/>
        <p:txBody>
          <a:bodyPr/>
          <a:lstStyle/>
          <a:p>
            <a:r>
              <a:rPr lang="en-US" dirty="0"/>
              <a:t>13:18</a:t>
            </a:r>
          </a:p>
        </p:txBody>
      </p:sp>
      <p:sp>
        <p:nvSpPr>
          <p:cNvPr id="4" name="Title 3"/>
          <p:cNvSpPr>
            <a:spLocks noGrp="1"/>
          </p:cNvSpPr>
          <p:nvPr>
            <p:ph type="title"/>
          </p:nvPr>
        </p:nvSpPr>
        <p:spPr/>
        <p:txBody>
          <a:bodyPr/>
          <a:lstStyle/>
          <a:p>
            <a:r>
              <a:rPr lang="en-US" dirty="0"/>
              <a:t>Now she was wearing a long robe with sleeves, like all the virgin daughters of the king</a:t>
            </a:r>
          </a:p>
        </p:txBody>
      </p:sp>
    </p:spTree>
    <p:extLst>
      <p:ext uri="{BB962C8B-B14F-4D97-AF65-F5344CB8AC3E}">
        <p14:creationId xmlns:p14="http://schemas.microsoft.com/office/powerpoint/2010/main" val="959195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04 0Adds 2012\07 Egypt\Alexandria National Museum\Alexandria, marble female head, Roman period, adr16032682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4494" y="0"/>
            <a:ext cx="581501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Marble head of a female, from Alexandria, Egypt, Roman period</a:t>
            </a:r>
          </a:p>
        </p:txBody>
      </p:sp>
      <p:sp>
        <p:nvSpPr>
          <p:cNvPr id="3" name="Text Placeholder 2"/>
          <p:cNvSpPr>
            <a:spLocks noGrp="1"/>
          </p:cNvSpPr>
          <p:nvPr>
            <p:ph type="body" sz="quarter" idx="12"/>
          </p:nvPr>
        </p:nvSpPr>
        <p:spPr/>
        <p:txBody>
          <a:bodyPr/>
          <a:lstStyle/>
          <a:p>
            <a:r>
              <a:rPr lang="en-US" dirty="0"/>
              <a:t>13:1</a:t>
            </a:r>
          </a:p>
        </p:txBody>
      </p:sp>
      <p:sp>
        <p:nvSpPr>
          <p:cNvPr id="4" name="Title 3"/>
          <p:cNvSpPr>
            <a:spLocks noGrp="1"/>
          </p:cNvSpPr>
          <p:nvPr>
            <p:ph type="title"/>
          </p:nvPr>
        </p:nvSpPr>
        <p:spPr/>
        <p:txBody>
          <a:bodyPr/>
          <a:lstStyle/>
          <a:p>
            <a:r>
              <a:rPr lang="en-US" dirty="0"/>
              <a:t>Absalom the son of David had a beautiful sister whose name was Tamar</a:t>
            </a:r>
          </a:p>
        </p:txBody>
      </p:sp>
    </p:spTree>
    <p:extLst>
      <p:ext uri="{BB962C8B-B14F-4D97-AF65-F5344CB8AC3E}">
        <p14:creationId xmlns:p14="http://schemas.microsoft.com/office/powerpoint/2010/main" val="13801379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BE948374-3DAE-4A87-918A-A83CCA39FA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2" name="Text Placeholder 1"/>
          <p:cNvSpPr>
            <a:spLocks noGrp="1"/>
          </p:cNvSpPr>
          <p:nvPr>
            <p:ph type="body" sz="quarter" idx="10"/>
          </p:nvPr>
        </p:nvSpPr>
        <p:spPr/>
        <p:txBody>
          <a:bodyPr/>
          <a:lstStyle/>
          <a:p>
            <a:r>
              <a:rPr lang="en-US" dirty="0"/>
              <a:t>Mourners with dust on their heads, from Saqqara, Egypt, 14th century BC</a:t>
            </a:r>
          </a:p>
        </p:txBody>
      </p:sp>
      <p:sp>
        <p:nvSpPr>
          <p:cNvPr id="3" name="Text Placeholder 2"/>
          <p:cNvSpPr>
            <a:spLocks noGrp="1"/>
          </p:cNvSpPr>
          <p:nvPr>
            <p:ph type="body" sz="quarter" idx="12"/>
          </p:nvPr>
        </p:nvSpPr>
        <p:spPr/>
        <p:txBody>
          <a:bodyPr/>
          <a:lstStyle/>
          <a:p>
            <a:r>
              <a:rPr lang="en-US" dirty="0"/>
              <a:t>13:19</a:t>
            </a:r>
          </a:p>
        </p:txBody>
      </p:sp>
      <p:sp>
        <p:nvSpPr>
          <p:cNvPr id="4" name="Title 3"/>
          <p:cNvSpPr>
            <a:spLocks noGrp="1"/>
          </p:cNvSpPr>
          <p:nvPr>
            <p:ph type="title"/>
          </p:nvPr>
        </p:nvSpPr>
        <p:spPr/>
        <p:txBody>
          <a:bodyPr/>
          <a:lstStyle/>
          <a:p>
            <a:r>
              <a:rPr lang="en-US" dirty="0"/>
              <a:t>And Tamar put ashes on her head and tore her long-sleeved robe</a:t>
            </a:r>
          </a:p>
        </p:txBody>
      </p:sp>
    </p:spTree>
    <p:extLst>
      <p:ext uri="{BB962C8B-B14F-4D97-AF65-F5344CB8AC3E}">
        <p14:creationId xmlns:p14="http://schemas.microsoft.com/office/powerpoint/2010/main" val="10331301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PCB size\San Antonio Museum-pcb\Greco-Roman\Statue of mourning woman, South Italian, 3rd c BC, tb111716835.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0" y="63500"/>
            <a:ext cx="9144000" cy="6729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34DCA9E6-4D85-495E-8417-44422E986297}"/>
              </a:ext>
            </a:extLst>
          </p:cNvPr>
          <p:cNvSpPr>
            <a:spLocks noGrp="1"/>
          </p:cNvSpPr>
          <p:nvPr>
            <p:ph type="body" sz="quarter" idx="10"/>
          </p:nvPr>
        </p:nvSpPr>
        <p:spPr/>
        <p:txBody>
          <a:bodyPr/>
          <a:lstStyle/>
          <a:p>
            <a:r>
              <a:rPr lang="en-US" dirty="0"/>
              <a:t>Statue of a mourning woman, South Italian, 3rd century BC</a:t>
            </a:r>
          </a:p>
        </p:txBody>
      </p:sp>
      <p:sp>
        <p:nvSpPr>
          <p:cNvPr id="3" name="Text Placeholder 2"/>
          <p:cNvSpPr>
            <a:spLocks noGrp="1"/>
          </p:cNvSpPr>
          <p:nvPr>
            <p:ph type="body" sz="quarter" idx="12"/>
          </p:nvPr>
        </p:nvSpPr>
        <p:spPr/>
        <p:txBody>
          <a:bodyPr/>
          <a:lstStyle/>
          <a:p>
            <a:r>
              <a:rPr lang="en-US"/>
              <a:t>13:19</a:t>
            </a:r>
            <a:endParaRPr lang="en-US" dirty="0"/>
          </a:p>
        </p:txBody>
      </p:sp>
      <p:sp>
        <p:nvSpPr>
          <p:cNvPr id="4" name="Title 3"/>
          <p:cNvSpPr>
            <a:spLocks noGrp="1"/>
          </p:cNvSpPr>
          <p:nvPr>
            <p:ph type="title"/>
          </p:nvPr>
        </p:nvSpPr>
        <p:spPr/>
        <p:txBody>
          <a:bodyPr/>
          <a:lstStyle/>
          <a:p>
            <a:r>
              <a:rPr lang="en-US" dirty="0"/>
              <a:t>And Tamar put ashes on her head and tore her long-sleeved robe</a:t>
            </a:r>
          </a:p>
        </p:txBody>
      </p:sp>
    </p:spTree>
    <p:extLst>
      <p:ext uri="{BB962C8B-B14F-4D97-AF65-F5344CB8AC3E}">
        <p14:creationId xmlns:p14="http://schemas.microsoft.com/office/powerpoint/2010/main" val="16661864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sitting, luggage, bag&#10;&#10;Description automatically generated">
            <a:extLst>
              <a:ext uri="{FF2B5EF4-FFF2-40B4-BE49-F238E27FC236}">
                <a16:creationId xmlns:a16="http://schemas.microsoft.com/office/drawing/2014/main" id="{3CF0BB1D-9013-4279-8C57-D01A53558C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688" y="0"/>
            <a:ext cx="7278624" cy="6858000"/>
          </a:xfrm>
          <a:prstGeom prst="rect">
            <a:avLst/>
          </a:prstGeom>
        </p:spPr>
      </p:pic>
      <p:sp>
        <p:nvSpPr>
          <p:cNvPr id="2" name="Text Placeholder 1"/>
          <p:cNvSpPr>
            <a:spLocks noGrp="1"/>
          </p:cNvSpPr>
          <p:nvPr>
            <p:ph type="body" sz="quarter" idx="10"/>
          </p:nvPr>
        </p:nvSpPr>
        <p:spPr/>
        <p:txBody>
          <a:bodyPr/>
          <a:lstStyle/>
          <a:p>
            <a:r>
              <a:rPr lang="en-US" i="1" dirty="0"/>
              <a:t>Absalom</a:t>
            </a:r>
            <a:r>
              <a:rPr lang="en-US" dirty="0"/>
              <a:t>, by James Tissot, circa 1899</a:t>
            </a:r>
          </a:p>
        </p:txBody>
      </p:sp>
      <p:sp>
        <p:nvSpPr>
          <p:cNvPr id="3" name="Text Placeholder 2"/>
          <p:cNvSpPr>
            <a:spLocks noGrp="1"/>
          </p:cNvSpPr>
          <p:nvPr>
            <p:ph type="body" sz="quarter" idx="12"/>
          </p:nvPr>
        </p:nvSpPr>
        <p:spPr/>
        <p:txBody>
          <a:bodyPr/>
          <a:lstStyle/>
          <a:p>
            <a:r>
              <a:rPr lang="en-US" dirty="0"/>
              <a:t>13:20</a:t>
            </a:r>
          </a:p>
        </p:txBody>
      </p:sp>
      <p:sp>
        <p:nvSpPr>
          <p:cNvPr id="4" name="Title 3"/>
          <p:cNvSpPr>
            <a:spLocks noGrp="1"/>
          </p:cNvSpPr>
          <p:nvPr>
            <p:ph type="title"/>
          </p:nvPr>
        </p:nvSpPr>
        <p:spPr/>
        <p:txBody>
          <a:bodyPr/>
          <a:lstStyle/>
          <a:p>
            <a:r>
              <a:rPr lang="en-US" dirty="0"/>
              <a:t>And Absalom her brother said to her, “Has Amnon your brother been with you?”</a:t>
            </a:r>
          </a:p>
        </p:txBody>
      </p:sp>
    </p:spTree>
    <p:extLst>
      <p:ext uri="{BB962C8B-B14F-4D97-AF65-F5344CB8AC3E}">
        <p14:creationId xmlns:p14="http://schemas.microsoft.com/office/powerpoint/2010/main" val="6763646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stone, sitting&#10;&#10;Description automatically generated">
            <a:extLst>
              <a:ext uri="{FF2B5EF4-FFF2-40B4-BE49-F238E27FC236}">
                <a16:creationId xmlns:a16="http://schemas.microsoft.com/office/drawing/2014/main" id="{6E221961-7EA2-43AC-9835-2B25E3F35F72}"/>
              </a:ext>
            </a:extLst>
          </p:cNvPr>
          <p:cNvPicPr>
            <a:picLocks noChangeAspect="1"/>
          </p:cNvPicPr>
          <p:nvPr/>
        </p:nvPicPr>
        <p:blipFill rotWithShape="1">
          <a:blip r:embed="rId3">
            <a:extLst>
              <a:ext uri="{28A0092B-C50C-407E-A947-70E740481C1C}">
                <a14:useLocalDpi xmlns:a14="http://schemas.microsoft.com/office/drawing/2010/main" val="0"/>
              </a:ext>
            </a:extLst>
          </a:blip>
          <a:srcRect b="3733"/>
          <a:stretch/>
        </p:blipFill>
        <p:spPr>
          <a:xfrm>
            <a:off x="0" y="291248"/>
            <a:ext cx="9144000" cy="6566752"/>
          </a:xfrm>
          <a:prstGeom prst="rect">
            <a:avLst/>
          </a:prstGeom>
        </p:spPr>
      </p:pic>
      <p:sp>
        <p:nvSpPr>
          <p:cNvPr id="2" name="Text Placeholder 1">
            <a:extLst>
              <a:ext uri="{FF2B5EF4-FFF2-40B4-BE49-F238E27FC236}">
                <a16:creationId xmlns:a16="http://schemas.microsoft.com/office/drawing/2014/main" id="{022049A9-BB4B-410A-9A33-400E09339C3A}"/>
              </a:ext>
            </a:extLst>
          </p:cNvPr>
          <p:cNvSpPr>
            <a:spLocks noGrp="1"/>
          </p:cNvSpPr>
          <p:nvPr>
            <p:ph type="body" sz="quarter" idx="10"/>
          </p:nvPr>
        </p:nvSpPr>
        <p:spPr/>
        <p:txBody>
          <a:bodyPr/>
          <a:lstStyle/>
          <a:p>
            <a:r>
              <a:rPr lang="en-US" dirty="0"/>
              <a:t>Relief of a Greek warrior pursuing an Amazon, from Piraeus, circa AD 150</a:t>
            </a:r>
          </a:p>
        </p:txBody>
      </p:sp>
      <p:sp>
        <p:nvSpPr>
          <p:cNvPr id="3" name="Text Placeholder 2">
            <a:extLst>
              <a:ext uri="{FF2B5EF4-FFF2-40B4-BE49-F238E27FC236}">
                <a16:creationId xmlns:a16="http://schemas.microsoft.com/office/drawing/2014/main" id="{3E279DB4-3D8C-475C-9BEA-4F171C42F30A}"/>
              </a:ext>
            </a:extLst>
          </p:cNvPr>
          <p:cNvSpPr>
            <a:spLocks noGrp="1"/>
          </p:cNvSpPr>
          <p:nvPr>
            <p:ph type="body" sz="quarter" idx="12"/>
          </p:nvPr>
        </p:nvSpPr>
        <p:spPr/>
        <p:txBody>
          <a:bodyPr/>
          <a:lstStyle/>
          <a:p>
            <a:r>
              <a:rPr lang="en-US" dirty="0"/>
              <a:t>13:20</a:t>
            </a:r>
          </a:p>
        </p:txBody>
      </p:sp>
      <p:sp>
        <p:nvSpPr>
          <p:cNvPr id="4" name="Title 3">
            <a:extLst>
              <a:ext uri="{FF2B5EF4-FFF2-40B4-BE49-F238E27FC236}">
                <a16:creationId xmlns:a16="http://schemas.microsoft.com/office/drawing/2014/main" id="{FA5BFA35-9125-4253-93C1-B6C10394834D}"/>
              </a:ext>
            </a:extLst>
          </p:cNvPr>
          <p:cNvSpPr>
            <a:spLocks noGrp="1"/>
          </p:cNvSpPr>
          <p:nvPr>
            <p:ph type="title"/>
          </p:nvPr>
        </p:nvSpPr>
        <p:spPr/>
        <p:txBody>
          <a:bodyPr/>
          <a:lstStyle/>
          <a:p>
            <a:r>
              <a:rPr lang="en-US" dirty="0"/>
              <a:t>And Absalom her brother said to her, “Has Amnon your brother been with you?”</a:t>
            </a:r>
          </a:p>
        </p:txBody>
      </p:sp>
      <p:sp>
        <p:nvSpPr>
          <p:cNvPr id="5" name="Oval 4"/>
          <p:cNvSpPr/>
          <p:nvPr/>
        </p:nvSpPr>
        <p:spPr>
          <a:xfrm>
            <a:off x="2122714" y="3869871"/>
            <a:ext cx="342900" cy="310243"/>
          </a:xfrm>
          <a:prstGeom prst="ellipse">
            <a:avLst/>
          </a:prstGeom>
          <a:solidFill>
            <a:srgbClr val="CDB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04640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sweethearts, mat064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30" y="0"/>
            <a:ext cx="8498141" cy="6858000"/>
          </a:xfrm>
          <a:prstGeom prst="rect">
            <a:avLst/>
          </a:prstGeom>
        </p:spPr>
      </p:pic>
      <p:sp>
        <p:nvSpPr>
          <p:cNvPr id="2" name="Text Placeholder 1"/>
          <p:cNvSpPr>
            <a:spLocks noGrp="1"/>
          </p:cNvSpPr>
          <p:nvPr>
            <p:ph type="body" sz="quarter" idx="10"/>
          </p:nvPr>
        </p:nvSpPr>
        <p:spPr/>
        <p:txBody>
          <a:bodyPr/>
          <a:lstStyle/>
          <a:p>
            <a:r>
              <a:rPr lang="en-US" dirty="0"/>
              <a:t>Bedouin couple</a:t>
            </a:r>
          </a:p>
        </p:txBody>
      </p:sp>
      <p:sp>
        <p:nvSpPr>
          <p:cNvPr id="3" name="Text Placeholder 2"/>
          <p:cNvSpPr>
            <a:spLocks noGrp="1"/>
          </p:cNvSpPr>
          <p:nvPr>
            <p:ph type="body" sz="quarter" idx="12"/>
          </p:nvPr>
        </p:nvSpPr>
        <p:spPr/>
        <p:txBody>
          <a:bodyPr/>
          <a:lstStyle/>
          <a:p>
            <a:r>
              <a:rPr lang="en-US" dirty="0"/>
              <a:t>13:20</a:t>
            </a:r>
          </a:p>
        </p:txBody>
      </p:sp>
      <p:sp>
        <p:nvSpPr>
          <p:cNvPr id="4" name="Title 3"/>
          <p:cNvSpPr>
            <a:spLocks noGrp="1"/>
          </p:cNvSpPr>
          <p:nvPr>
            <p:ph type="title"/>
          </p:nvPr>
        </p:nvSpPr>
        <p:spPr/>
        <p:txBody>
          <a:bodyPr/>
          <a:lstStyle/>
          <a:p>
            <a:r>
              <a:rPr lang="en-US" dirty="0"/>
              <a:t>So Tamar lived as a desolate woman in her brother Absalom’s house</a:t>
            </a:r>
          </a:p>
        </p:txBody>
      </p:sp>
    </p:spTree>
    <p:extLst>
      <p:ext uri="{BB962C8B-B14F-4D97-AF65-F5344CB8AC3E}">
        <p14:creationId xmlns:p14="http://schemas.microsoft.com/office/powerpoint/2010/main" val="27331765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David Street” sign in Jerusalem</a:t>
            </a:r>
          </a:p>
        </p:txBody>
      </p:sp>
      <p:sp>
        <p:nvSpPr>
          <p:cNvPr id="3" name="Text Placeholder 2"/>
          <p:cNvSpPr>
            <a:spLocks noGrp="1"/>
          </p:cNvSpPr>
          <p:nvPr>
            <p:ph type="body" sz="quarter" idx="12"/>
          </p:nvPr>
        </p:nvSpPr>
        <p:spPr/>
        <p:txBody>
          <a:bodyPr/>
          <a:lstStyle/>
          <a:p>
            <a:r>
              <a:rPr lang="en-US" dirty="0"/>
              <a:t>13:21</a:t>
            </a:r>
          </a:p>
        </p:txBody>
      </p:sp>
      <p:sp>
        <p:nvSpPr>
          <p:cNvPr id="4" name="Title 3"/>
          <p:cNvSpPr>
            <a:spLocks noGrp="1"/>
          </p:cNvSpPr>
          <p:nvPr>
            <p:ph type="title"/>
          </p:nvPr>
        </p:nvSpPr>
        <p:spPr/>
        <p:txBody>
          <a:bodyPr/>
          <a:lstStyle/>
          <a:p>
            <a:r>
              <a:rPr lang="en-US" dirty="0"/>
              <a:t>When King David heard of all these things, he was very angry</a:t>
            </a:r>
          </a:p>
        </p:txBody>
      </p:sp>
      <p:pic>
        <p:nvPicPr>
          <p:cNvPr id="5" name="Picture 4" descr="King David street sign in Jerusalem, tb0724047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3010692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building, looking, sitting&#10;&#10;Description automatically generated">
            <a:extLst>
              <a:ext uri="{FF2B5EF4-FFF2-40B4-BE49-F238E27FC236}">
                <a16:creationId xmlns:a16="http://schemas.microsoft.com/office/drawing/2014/main" id="{FA47428C-65B3-4CC7-9F07-0EDB643B5C41}"/>
              </a:ext>
            </a:extLst>
          </p:cNvPr>
          <p:cNvPicPr>
            <a:picLocks noChangeAspect="1"/>
          </p:cNvPicPr>
          <p:nvPr/>
        </p:nvPicPr>
        <p:blipFill rotWithShape="1">
          <a:blip r:embed="rId3">
            <a:extLst>
              <a:ext uri="{28A0092B-C50C-407E-A947-70E740481C1C}">
                <a14:useLocalDpi xmlns:a14="http://schemas.microsoft.com/office/drawing/2010/main" val="0"/>
              </a:ext>
            </a:extLst>
          </a:blip>
          <a:srcRect t="5900" b="5900"/>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Angry theater mask, from the Baths of Diocletian in Rome, Roman period</a:t>
            </a:r>
          </a:p>
        </p:txBody>
      </p:sp>
      <p:sp>
        <p:nvSpPr>
          <p:cNvPr id="3" name="Text Placeholder 2"/>
          <p:cNvSpPr>
            <a:spLocks noGrp="1"/>
          </p:cNvSpPr>
          <p:nvPr>
            <p:ph type="body" sz="quarter" idx="12"/>
          </p:nvPr>
        </p:nvSpPr>
        <p:spPr/>
        <p:txBody>
          <a:bodyPr/>
          <a:lstStyle/>
          <a:p>
            <a:r>
              <a:rPr lang="en-US" dirty="0"/>
              <a:t>13:21</a:t>
            </a:r>
          </a:p>
        </p:txBody>
      </p:sp>
      <p:sp>
        <p:nvSpPr>
          <p:cNvPr id="4" name="Title 3"/>
          <p:cNvSpPr>
            <a:spLocks noGrp="1"/>
          </p:cNvSpPr>
          <p:nvPr>
            <p:ph type="title"/>
          </p:nvPr>
        </p:nvSpPr>
        <p:spPr/>
        <p:txBody>
          <a:bodyPr/>
          <a:lstStyle/>
          <a:p>
            <a:r>
              <a:rPr lang="en-US" dirty="0"/>
              <a:t>When King David heard of all these things, he was very angry</a:t>
            </a:r>
          </a:p>
        </p:txBody>
      </p:sp>
    </p:spTree>
    <p:extLst>
      <p:ext uri="{BB962C8B-B14F-4D97-AF65-F5344CB8AC3E}">
        <p14:creationId xmlns:p14="http://schemas.microsoft.com/office/powerpoint/2010/main" val="5396544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PCB size\Getty Villa\Greco-Roman\Marble relief with theater masks, Roman, AD 1-100, tb100919711.jp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5125"/>
                    </a14:imgEffect>
                  </a14:imgLayer>
                </a14:imgProps>
              </a:ext>
              <a:ext uri="{28A0092B-C50C-407E-A947-70E740481C1C}">
                <a14:useLocalDpi xmlns:a14="http://schemas.microsoft.com/office/drawing/2010/main" val="0"/>
              </a:ext>
            </a:extLst>
          </a:blip>
          <a:srcRect/>
          <a:stretch>
            <a:fillRect/>
          </a:stretch>
        </p:blipFill>
        <p:spPr bwMode="auto">
          <a:xfrm>
            <a:off x="0" y="255588"/>
            <a:ext cx="9144000" cy="63452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Marble relief with theater masks, Roman, 1st century AD</a:t>
            </a:r>
          </a:p>
        </p:txBody>
      </p:sp>
      <p:sp>
        <p:nvSpPr>
          <p:cNvPr id="3" name="Text Placeholder 2"/>
          <p:cNvSpPr>
            <a:spLocks noGrp="1"/>
          </p:cNvSpPr>
          <p:nvPr>
            <p:ph type="body" sz="quarter" idx="12"/>
          </p:nvPr>
        </p:nvSpPr>
        <p:spPr/>
        <p:txBody>
          <a:bodyPr/>
          <a:lstStyle/>
          <a:p>
            <a:r>
              <a:rPr lang="en-US" dirty="0"/>
              <a:t>13:22</a:t>
            </a:r>
          </a:p>
        </p:txBody>
      </p:sp>
      <p:sp>
        <p:nvSpPr>
          <p:cNvPr id="4" name="Title 3"/>
          <p:cNvSpPr>
            <a:spLocks noGrp="1"/>
          </p:cNvSpPr>
          <p:nvPr>
            <p:ph type="title"/>
          </p:nvPr>
        </p:nvSpPr>
        <p:spPr/>
        <p:txBody>
          <a:bodyPr/>
          <a:lstStyle/>
          <a:p>
            <a:r>
              <a:rPr lang="en-US" dirty="0"/>
              <a:t>And Absalom hated Amnon because he had violated his sister Tamar, but he remained quiet</a:t>
            </a:r>
          </a:p>
        </p:txBody>
      </p:sp>
    </p:spTree>
    <p:extLst>
      <p:ext uri="{BB962C8B-B14F-4D97-AF65-F5344CB8AC3E}">
        <p14:creationId xmlns:p14="http://schemas.microsoft.com/office/powerpoint/2010/main" val="37374751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F795C7D-583F-4AE4-8C3F-46ED6028CA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Sheep in eastern Samaria</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spTree>
    <p:extLst>
      <p:ext uri="{BB962C8B-B14F-4D97-AF65-F5344CB8AC3E}">
        <p14:creationId xmlns:p14="http://schemas.microsoft.com/office/powerpoint/2010/main" val="20424505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Baal-hazor</a:t>
            </a:r>
          </a:p>
        </p:txBody>
      </p:sp>
      <p:pic>
        <p:nvPicPr>
          <p:cNvPr id="5" name="Picture 4" descr="Sheepshearing, tb050206625c.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2820447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man, mat06826.jpg"/>
          <p:cNvPicPr>
            <a:picLocks noChangeAspect="1"/>
          </p:cNvPicPr>
          <p:nvPr/>
        </p:nvPicPr>
        <p:blipFill rotWithShape="1">
          <a:blip r:embed="rId3">
            <a:extLst>
              <a:ext uri="{28A0092B-C50C-407E-A947-70E740481C1C}">
                <a14:useLocalDpi xmlns:a14="http://schemas.microsoft.com/office/drawing/2010/main" val="0"/>
              </a:ext>
            </a:extLst>
          </a:blip>
          <a:srcRect t="17432"/>
          <a:stretch/>
        </p:blipFill>
        <p:spPr>
          <a:xfrm>
            <a:off x="1262139" y="0"/>
            <a:ext cx="6619723" cy="6858000"/>
          </a:xfrm>
          <a:prstGeom prst="rect">
            <a:avLst/>
          </a:prstGeom>
        </p:spPr>
      </p:pic>
      <p:sp>
        <p:nvSpPr>
          <p:cNvPr id="2" name="Text Placeholder 1"/>
          <p:cNvSpPr>
            <a:spLocks noGrp="1"/>
          </p:cNvSpPr>
          <p:nvPr>
            <p:ph type="body" sz="quarter" idx="10"/>
          </p:nvPr>
        </p:nvSpPr>
        <p:spPr/>
        <p:txBody>
          <a:bodyPr/>
          <a:lstStyle/>
          <a:p>
            <a:r>
              <a:rPr lang="en-US" dirty="0"/>
              <a:t>Bedouin man</a:t>
            </a:r>
          </a:p>
        </p:txBody>
      </p:sp>
      <p:sp>
        <p:nvSpPr>
          <p:cNvPr id="3" name="Text Placeholder 2"/>
          <p:cNvSpPr>
            <a:spLocks noGrp="1"/>
          </p:cNvSpPr>
          <p:nvPr>
            <p:ph type="body" sz="quarter" idx="12"/>
          </p:nvPr>
        </p:nvSpPr>
        <p:spPr/>
        <p:txBody>
          <a:bodyPr/>
          <a:lstStyle/>
          <a:p>
            <a:r>
              <a:rPr lang="en-US" dirty="0"/>
              <a:t>13:1</a:t>
            </a:r>
          </a:p>
        </p:txBody>
      </p:sp>
      <p:sp>
        <p:nvSpPr>
          <p:cNvPr id="4" name="Title 3"/>
          <p:cNvSpPr>
            <a:spLocks noGrp="1"/>
          </p:cNvSpPr>
          <p:nvPr>
            <p:ph type="title"/>
          </p:nvPr>
        </p:nvSpPr>
        <p:spPr/>
        <p:txBody>
          <a:bodyPr/>
          <a:lstStyle/>
          <a:p>
            <a:r>
              <a:rPr lang="en-US" dirty="0" err="1"/>
              <a:t>Amnon</a:t>
            </a:r>
            <a:r>
              <a:rPr lang="en-US" dirty="0"/>
              <a:t> the son of David loved her</a:t>
            </a:r>
          </a:p>
        </p:txBody>
      </p:sp>
    </p:spTree>
    <p:extLst>
      <p:ext uri="{BB962C8B-B14F-4D97-AF65-F5344CB8AC3E}">
        <p14:creationId xmlns:p14="http://schemas.microsoft.com/office/powerpoint/2010/main" val="41442157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Baal-hazor</a:t>
            </a:r>
          </a:p>
        </p:txBody>
      </p:sp>
      <p:pic>
        <p:nvPicPr>
          <p:cNvPr id="6" name="Picture 5" descr="Sheepshearing, tb050206626b.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7719249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pic>
        <p:nvPicPr>
          <p:cNvPr id="5" name="Picture 4" descr="Sheepshearing, tb050206649.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Tree>
    <p:extLst>
      <p:ext uri="{BB962C8B-B14F-4D97-AF65-F5344CB8AC3E}">
        <p14:creationId xmlns:p14="http://schemas.microsoft.com/office/powerpoint/2010/main" val="9605814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pic>
        <p:nvPicPr>
          <p:cNvPr id="8" name="Picture 7" descr="Sheepshearing, tb050206647.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Tree>
    <p:extLst>
      <p:ext uri="{BB962C8B-B14F-4D97-AF65-F5344CB8AC3E}">
        <p14:creationId xmlns:p14="http://schemas.microsoft.com/office/powerpoint/2010/main" val="35286858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pic>
        <p:nvPicPr>
          <p:cNvPr id="5" name="Picture 4" descr="Sheepshearing, tb050206659.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29774126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 2019-pcb\Greco-Roman\Shears, from Hertfordshire, 50 BC-AD 50, tb1001199917.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0" y="53975"/>
            <a:ext cx="9144000" cy="67484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Sheep shears, from Hertfordshire, 50 BC – AD 50</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spTree>
    <p:extLst>
      <p:ext uri="{BB962C8B-B14F-4D97-AF65-F5344CB8AC3E}">
        <p14:creationId xmlns:p14="http://schemas.microsoft.com/office/powerpoint/2010/main" val="171106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pic>
        <p:nvPicPr>
          <p:cNvPr id="7" name="Picture 6" descr="Sheepshearing, tb050206628.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3536861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eepshearing, tb050206626.jpg"/>
          <p:cNvPicPr>
            <a:picLocks noChangeAspect="1"/>
          </p:cNvPicPr>
          <p:nvPr/>
        </p:nvPicPr>
        <p:blipFill rotWithShape="1">
          <a:blip r:embed="rId3">
            <a:extLst>
              <a:ext uri="{28A0092B-C50C-407E-A947-70E740481C1C}">
                <a14:useLocalDpi xmlns:a14="http://schemas.microsoft.com/office/drawing/2010/main" val="0"/>
              </a:ext>
            </a:extLst>
          </a:blip>
          <a:srcRect l="1515"/>
          <a:stretch/>
        </p:blipFill>
        <p:spPr>
          <a:xfrm>
            <a:off x="0" y="371035"/>
            <a:ext cx="9144000" cy="6174310"/>
          </a:xfrm>
          <a:prstGeom prst="rect">
            <a:avLst/>
          </a:prstGeom>
        </p:spPr>
      </p:pic>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spTree>
    <p:extLst>
      <p:ext uri="{BB962C8B-B14F-4D97-AF65-F5344CB8AC3E}">
        <p14:creationId xmlns:p14="http://schemas.microsoft.com/office/powerpoint/2010/main" val="8163522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pic>
        <p:nvPicPr>
          <p:cNvPr id="5" name="Picture 4" descr="Sheepshearing, tb050206633.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Tree>
    <p:extLst>
      <p:ext uri="{BB962C8B-B14F-4D97-AF65-F5344CB8AC3E}">
        <p14:creationId xmlns:p14="http://schemas.microsoft.com/office/powerpoint/2010/main" val="30371388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pic>
        <p:nvPicPr>
          <p:cNvPr id="6" name="Picture 5" descr="Sheepshearing, tb050206642.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41420969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being sheared in the Judean hills</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pic>
        <p:nvPicPr>
          <p:cNvPr id="5" name="Picture 4" descr="Sheepshearing, tb050206645.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Tree>
    <p:extLst>
      <p:ext uri="{BB962C8B-B14F-4D97-AF65-F5344CB8AC3E}">
        <p14:creationId xmlns:p14="http://schemas.microsoft.com/office/powerpoint/2010/main" val="2035542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Athens Archaeological Museum\Theater mask, middle-aged man, tragic mask, from Athens, marble, Late Hellenistic copy of 4th c BC type, tb011117501.jpg"/>
          <p:cNvPicPr>
            <a:picLocks noChangeAspect="1" noChangeArrowheads="1"/>
          </p:cNvPicPr>
          <p:nvPr/>
        </p:nvPicPr>
        <p:blipFill rotWithShape="1">
          <a:blip r:embed="rId3">
            <a:extLst>
              <a:ext uri="{28A0092B-C50C-407E-A947-70E740481C1C}">
                <a14:useLocalDpi xmlns:a14="http://schemas.microsoft.com/office/drawing/2010/main" val="0"/>
              </a:ext>
            </a:extLst>
          </a:blip>
          <a:srcRect t="3617" b="3414"/>
          <a:stretch/>
        </p:blipFill>
        <p:spPr bwMode="auto">
          <a:xfrm>
            <a:off x="1518289" y="0"/>
            <a:ext cx="610742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Tragic theater mask, from Athens, circa 200 BC</a:t>
            </a:r>
          </a:p>
        </p:txBody>
      </p:sp>
      <p:sp>
        <p:nvSpPr>
          <p:cNvPr id="3" name="Text Placeholder 2"/>
          <p:cNvSpPr>
            <a:spLocks noGrp="1"/>
          </p:cNvSpPr>
          <p:nvPr>
            <p:ph type="body" sz="quarter" idx="12"/>
          </p:nvPr>
        </p:nvSpPr>
        <p:spPr/>
        <p:txBody>
          <a:bodyPr/>
          <a:lstStyle/>
          <a:p>
            <a:r>
              <a:rPr lang="en-US" dirty="0"/>
              <a:t>13:2</a:t>
            </a:r>
          </a:p>
        </p:txBody>
      </p:sp>
      <p:sp>
        <p:nvSpPr>
          <p:cNvPr id="4" name="Title 3"/>
          <p:cNvSpPr>
            <a:spLocks noGrp="1"/>
          </p:cNvSpPr>
          <p:nvPr>
            <p:ph type="title"/>
          </p:nvPr>
        </p:nvSpPr>
        <p:spPr/>
        <p:txBody>
          <a:bodyPr/>
          <a:lstStyle/>
          <a:p>
            <a:r>
              <a:rPr lang="en-US" dirty="0"/>
              <a:t>Amnon was so frustrated that he fell sick because of his sister Tamar, for she was a virgin</a:t>
            </a:r>
          </a:p>
        </p:txBody>
      </p:sp>
    </p:spTree>
    <p:extLst>
      <p:ext uri="{BB962C8B-B14F-4D97-AF65-F5344CB8AC3E}">
        <p14:creationId xmlns:p14="http://schemas.microsoft.com/office/powerpoint/2010/main" val="40359663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9221055-B144-4BCA-BBEF-E6D4E58574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448"/>
            <a:ext cx="9144000" cy="6547104"/>
          </a:xfrm>
          <a:prstGeom prst="rect">
            <a:avLst/>
          </a:prstGeom>
        </p:spPr>
      </p:pic>
      <p:sp>
        <p:nvSpPr>
          <p:cNvPr id="2" name="Text Placeholder 1"/>
          <p:cNvSpPr>
            <a:spLocks noGrp="1"/>
          </p:cNvSpPr>
          <p:nvPr>
            <p:ph type="body" sz="quarter" idx="10"/>
          </p:nvPr>
        </p:nvSpPr>
        <p:spPr/>
        <p:txBody>
          <a:bodyPr/>
          <a:lstStyle/>
          <a:p>
            <a:r>
              <a:rPr lang="en-US" dirty="0"/>
              <a:t>Wool pile near Azekah</a:t>
            </a:r>
          </a:p>
        </p:txBody>
      </p:sp>
      <p:sp>
        <p:nvSpPr>
          <p:cNvPr id="3" name="Text Placeholder 2"/>
          <p:cNvSpPr>
            <a:spLocks noGrp="1"/>
          </p:cNvSpPr>
          <p:nvPr>
            <p:ph type="body" sz="quarter" idx="12"/>
          </p:nvPr>
        </p:nvSpPr>
        <p:spPr/>
        <p:txBody>
          <a:bodyPr/>
          <a:lstStyle/>
          <a:p>
            <a:r>
              <a:rPr lang="is-IS"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endParaRPr lang="en-US" dirty="0"/>
          </a:p>
        </p:txBody>
      </p:sp>
    </p:spTree>
    <p:extLst>
      <p:ext uri="{BB962C8B-B14F-4D97-AF65-F5344CB8AC3E}">
        <p14:creationId xmlns:p14="http://schemas.microsoft.com/office/powerpoint/2010/main" val="14954697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ool pile near Azekah close-up, tb08120425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Sheep’s wool near </a:t>
            </a:r>
            <a:r>
              <a:rPr lang="en-US" dirty="0" err="1"/>
              <a:t>Azekah</a:t>
            </a:r>
            <a:endParaRPr lang="en-US" dirty="0"/>
          </a:p>
        </p:txBody>
      </p:sp>
      <p:sp>
        <p:nvSpPr>
          <p:cNvPr id="3" name="Text Placeholder 2"/>
          <p:cNvSpPr>
            <a:spLocks noGrp="1"/>
          </p:cNvSpPr>
          <p:nvPr>
            <p:ph type="body" sz="quarter" idx="12"/>
          </p:nvPr>
        </p:nvSpPr>
        <p:spPr/>
        <p:txBody>
          <a:bodyPr/>
          <a:lstStyle/>
          <a:p>
            <a:r>
              <a:rPr lang="is-IS" dirty="0"/>
              <a:t>25:2</a:t>
            </a:r>
            <a:endParaRPr lang="en-US" dirty="0"/>
          </a:p>
        </p:txBody>
      </p:sp>
      <p:sp>
        <p:nvSpPr>
          <p:cNvPr id="4" name="Title 3"/>
          <p:cNvSpPr>
            <a:spLocks noGrp="1"/>
          </p:cNvSpPr>
          <p:nvPr>
            <p:ph type="title"/>
          </p:nvPr>
        </p:nvSpPr>
        <p:spPr/>
        <p:txBody>
          <a:bodyPr/>
          <a:lstStyle/>
          <a:p>
            <a:r>
              <a:rPr lang="en-US" dirty="0"/>
              <a:t>And he was shearing his sheep in Carmel</a:t>
            </a:r>
          </a:p>
        </p:txBody>
      </p:sp>
    </p:spTree>
    <p:extLst>
      <p:ext uri="{BB962C8B-B14F-4D97-AF65-F5344CB8AC3E}">
        <p14:creationId xmlns:p14="http://schemas.microsoft.com/office/powerpoint/2010/main" val="32781397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ap, tree&#10;&#10;Description automatically generated">
            <a:extLst>
              <a:ext uri="{FF2B5EF4-FFF2-40B4-BE49-F238E27FC236}">
                <a16:creationId xmlns:a16="http://schemas.microsoft.com/office/drawing/2014/main" id="{0C0B2CB4-0983-4211-9AB6-6D3B6E87D9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1752"/>
            <a:ext cx="9144000" cy="6254496"/>
          </a:xfrm>
          <a:prstGeom prst="rect">
            <a:avLst/>
          </a:prstGeom>
        </p:spPr>
      </p:pic>
      <p:sp>
        <p:nvSpPr>
          <p:cNvPr id="2" name="Text Placeholder 1"/>
          <p:cNvSpPr>
            <a:spLocks noGrp="1"/>
          </p:cNvSpPr>
          <p:nvPr>
            <p:ph type="body" sz="quarter" idx="10"/>
          </p:nvPr>
        </p:nvSpPr>
        <p:spPr/>
        <p:txBody>
          <a:bodyPr/>
          <a:lstStyle/>
          <a:p>
            <a:r>
              <a:rPr lang="en-US" dirty="0"/>
              <a:t>Map of Baal-</a:t>
            </a:r>
            <a:r>
              <a:rPr lang="en-US" dirty="0" err="1"/>
              <a:t>hazor</a:t>
            </a:r>
            <a:r>
              <a:rPr lang="en-US" dirty="0"/>
              <a:t>, Ephraim, and Jerusalem</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After two full years Absalom had sheep-shearers in Baal-hazor, which is near Ephraim</a:t>
            </a:r>
          </a:p>
        </p:txBody>
      </p:sp>
      <p:sp>
        <p:nvSpPr>
          <p:cNvPr id="9" name="Oval 8">
            <a:extLst>
              <a:ext uri="{FF2B5EF4-FFF2-40B4-BE49-F238E27FC236}">
                <a16:creationId xmlns:a16="http://schemas.microsoft.com/office/drawing/2014/main" id="{1281777D-4CF9-47D2-BE98-46C779E9B866}"/>
              </a:ext>
            </a:extLst>
          </p:cNvPr>
          <p:cNvSpPr/>
          <p:nvPr/>
        </p:nvSpPr>
        <p:spPr>
          <a:xfrm>
            <a:off x="3867149" y="862011"/>
            <a:ext cx="952500" cy="37148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Oval 9">
            <a:extLst>
              <a:ext uri="{FF2B5EF4-FFF2-40B4-BE49-F238E27FC236}">
                <a16:creationId xmlns:a16="http://schemas.microsoft.com/office/drawing/2014/main" id="{1281777D-4CF9-47D2-BE98-46C779E9B866}"/>
              </a:ext>
            </a:extLst>
          </p:cNvPr>
          <p:cNvSpPr/>
          <p:nvPr/>
        </p:nvSpPr>
        <p:spPr>
          <a:xfrm>
            <a:off x="4205292" y="1285873"/>
            <a:ext cx="828675" cy="50959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Oval 10">
            <a:extLst>
              <a:ext uri="{FF2B5EF4-FFF2-40B4-BE49-F238E27FC236}">
                <a16:creationId xmlns:a16="http://schemas.microsoft.com/office/drawing/2014/main" id="{1281777D-4CF9-47D2-BE98-46C779E9B866}"/>
              </a:ext>
            </a:extLst>
          </p:cNvPr>
          <p:cNvSpPr/>
          <p:nvPr/>
        </p:nvSpPr>
        <p:spPr>
          <a:xfrm>
            <a:off x="2409824" y="5586411"/>
            <a:ext cx="952500" cy="37148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2988023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entral Benjamin Plateau with Baal Hazor from southwest, tb051901101-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Central Benjamin Plateau with Baal-</a:t>
            </a:r>
            <a:r>
              <a:rPr lang="en-US" dirty="0" err="1"/>
              <a:t>hazor</a:t>
            </a:r>
            <a:r>
              <a:rPr lang="en-US" dirty="0"/>
              <a:t> (from the southwest)</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spTree>
    <p:extLst>
      <p:ext uri="{BB962C8B-B14F-4D97-AF65-F5344CB8AC3E}">
        <p14:creationId xmlns:p14="http://schemas.microsoft.com/office/powerpoint/2010/main" val="22493578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entral Benjamin Plateau with Baal Hazor from southwest, tb051901101-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Central Benjamin Plateau with Baal-</a:t>
            </a:r>
            <a:r>
              <a:rPr lang="en-US" dirty="0" err="1"/>
              <a:t>hazor</a:t>
            </a:r>
            <a:r>
              <a:rPr lang="en-US" dirty="0"/>
              <a:t> (from the southwest)</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sp>
        <p:nvSpPr>
          <p:cNvPr id="6" name="Line 5"/>
          <p:cNvSpPr>
            <a:spLocks noChangeShapeType="1"/>
          </p:cNvSpPr>
          <p:nvPr/>
        </p:nvSpPr>
        <p:spPr bwMode="auto">
          <a:xfrm flipH="1">
            <a:off x="4426896" y="2446282"/>
            <a:ext cx="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glow rad="50800">
                  <a:srgbClr val="000000">
                    <a:alpha val="60000"/>
                  </a:srgbClr>
                </a:glow>
              </a:effectLst>
              <a:uLnTx/>
              <a:uFillTx/>
              <a:latin typeface="Calibri" pitchFamily="34" charset="0"/>
              <a:cs typeface="Calibri" pitchFamily="34" charset="0"/>
            </a:endParaRPr>
          </a:p>
        </p:txBody>
      </p:sp>
      <p:sp>
        <p:nvSpPr>
          <p:cNvPr id="7" name="Text Box 6"/>
          <p:cNvSpPr txBox="1">
            <a:spLocks noChangeArrowheads="1"/>
          </p:cNvSpPr>
          <p:nvPr/>
        </p:nvSpPr>
        <p:spPr bwMode="auto">
          <a:xfrm>
            <a:off x="3780725" y="2045830"/>
            <a:ext cx="1292341" cy="400110"/>
          </a:xfrm>
          <a:prstGeom prst="rect">
            <a:avLst/>
          </a:prstGeom>
          <a:noFill/>
          <a:ln>
            <a:noFill/>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Baal-</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hazor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30145572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al Hazor from southeast, tb0205031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Baal-</a:t>
            </a:r>
            <a:r>
              <a:rPr lang="en-US" dirty="0" err="1"/>
              <a:t>hazor</a:t>
            </a:r>
            <a:r>
              <a:rPr lang="en-US" dirty="0"/>
              <a:t> (from the southeast)</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spTree>
    <p:extLst>
      <p:ext uri="{BB962C8B-B14F-4D97-AF65-F5344CB8AC3E}">
        <p14:creationId xmlns:p14="http://schemas.microsoft.com/office/powerpoint/2010/main" val="7618653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Ephraim and Baal-</a:t>
            </a:r>
            <a:r>
              <a:rPr lang="en-US" dirty="0" err="1"/>
              <a:t>hazor</a:t>
            </a:r>
            <a:r>
              <a:rPr lang="en-US" dirty="0"/>
              <a:t> (aerial view from the southeast)</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pic>
        <p:nvPicPr>
          <p:cNvPr id="5" name="Picture 4" descr="Taiyibeh, Ophrah, Ephraim and Baal Hazor aerial from southeast, tb121704147-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Tree>
    <p:extLst>
      <p:ext uri="{BB962C8B-B14F-4D97-AF65-F5344CB8AC3E}">
        <p14:creationId xmlns:p14="http://schemas.microsoft.com/office/powerpoint/2010/main" val="30360014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Ephraim and Baal-</a:t>
            </a:r>
            <a:r>
              <a:rPr lang="en-US" dirty="0" err="1"/>
              <a:t>hazor</a:t>
            </a:r>
            <a:r>
              <a:rPr lang="en-US" dirty="0"/>
              <a:t> (aerial view from the southeast)</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pic>
        <p:nvPicPr>
          <p:cNvPr id="5" name="Picture 4" descr="Taiyibeh, Ophrah, Ephraim and Baal Hazor aerial from southeast, tb121704147-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10" name="Line 5"/>
          <p:cNvSpPr>
            <a:spLocks noChangeShapeType="1"/>
          </p:cNvSpPr>
          <p:nvPr/>
        </p:nvSpPr>
        <p:spPr bwMode="auto">
          <a:xfrm flipH="1">
            <a:off x="6248400" y="2446282"/>
            <a:ext cx="1524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glow rad="50800">
                  <a:srgbClr val="000000">
                    <a:alpha val="60000"/>
                  </a:srgbClr>
                </a:glow>
              </a:effectLst>
              <a:uLnTx/>
              <a:uFillTx/>
              <a:latin typeface="Calibri" pitchFamily="34" charset="0"/>
              <a:cs typeface="Calibri" pitchFamily="34" charset="0"/>
            </a:endParaRPr>
          </a:p>
        </p:txBody>
      </p:sp>
      <p:sp>
        <p:nvSpPr>
          <p:cNvPr id="11" name="Text Box 6"/>
          <p:cNvSpPr txBox="1">
            <a:spLocks noChangeArrowheads="1"/>
          </p:cNvSpPr>
          <p:nvPr/>
        </p:nvSpPr>
        <p:spPr bwMode="auto">
          <a:xfrm>
            <a:off x="6018915" y="2046172"/>
            <a:ext cx="1291507" cy="400110"/>
          </a:xfrm>
          <a:prstGeom prst="rect">
            <a:avLst/>
          </a:prstGeom>
          <a:noFill/>
          <a:ln>
            <a:noFill/>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Baal-</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hazor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Text Box 8"/>
          <p:cNvSpPr txBox="1">
            <a:spLocks noChangeArrowheads="1"/>
          </p:cNvSpPr>
          <p:nvPr/>
        </p:nvSpPr>
        <p:spPr bwMode="auto">
          <a:xfrm>
            <a:off x="2114297" y="2751082"/>
            <a:ext cx="1056700" cy="400110"/>
          </a:xfrm>
          <a:prstGeom prst="rect">
            <a:avLst/>
          </a:prstGeom>
          <a:noFill/>
          <a:ln>
            <a:noFill/>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Ephraim</a:t>
            </a:r>
          </a:p>
        </p:txBody>
      </p:sp>
      <p:sp>
        <p:nvSpPr>
          <p:cNvPr id="13" name="Oval 12"/>
          <p:cNvSpPr/>
          <p:nvPr/>
        </p:nvSpPr>
        <p:spPr>
          <a:xfrm>
            <a:off x="1981200" y="3208282"/>
            <a:ext cx="4191000" cy="14478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Tree>
    <p:extLst>
      <p:ext uri="{BB962C8B-B14F-4D97-AF65-F5344CB8AC3E}">
        <p14:creationId xmlns:p14="http://schemas.microsoft.com/office/powerpoint/2010/main" val="21865123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iyibeh, Ophrah, Ephraim road from Jericho aerial from east, tb12170414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Ridge road between Ephraim and Jericho (aerial view from the east)</a:t>
            </a:r>
          </a:p>
        </p:txBody>
      </p:sp>
      <p:sp>
        <p:nvSpPr>
          <p:cNvPr id="3" name="Text Placeholder 2"/>
          <p:cNvSpPr>
            <a:spLocks noGrp="1"/>
          </p:cNvSpPr>
          <p:nvPr>
            <p:ph type="body" sz="quarter" idx="12"/>
          </p:nvPr>
        </p:nvSpPr>
        <p:spPr/>
        <p:txBody>
          <a:bodyPr/>
          <a:lstStyle/>
          <a:p>
            <a:r>
              <a:rPr lang="fi-FI"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spTree>
    <p:extLst>
      <p:ext uri="{BB962C8B-B14F-4D97-AF65-F5344CB8AC3E}">
        <p14:creationId xmlns:p14="http://schemas.microsoft.com/office/powerpoint/2010/main" val="9711857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iyibeh, Ophrah, Ephraim road from Jericho aerial from east, tb12170414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Ridge road between Ephraim and Jericho (aerial view from the east)</a:t>
            </a:r>
          </a:p>
        </p:txBody>
      </p:sp>
      <p:sp>
        <p:nvSpPr>
          <p:cNvPr id="3" name="Text Placeholder 2"/>
          <p:cNvSpPr>
            <a:spLocks noGrp="1"/>
          </p:cNvSpPr>
          <p:nvPr>
            <p:ph type="body" sz="quarter" idx="12"/>
          </p:nvPr>
        </p:nvSpPr>
        <p:spPr/>
        <p:txBody>
          <a:bodyPr/>
          <a:lstStyle/>
          <a:p>
            <a:r>
              <a:rPr lang="fi-FI" dirty="0"/>
              <a:t>13:23</a:t>
            </a:r>
            <a:endParaRPr lang="en-US" dirty="0"/>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sp>
        <p:nvSpPr>
          <p:cNvPr id="7" name="Text Box 13"/>
          <p:cNvSpPr txBox="1">
            <a:spLocks noChangeArrowheads="1"/>
          </p:cNvSpPr>
          <p:nvPr/>
        </p:nvSpPr>
        <p:spPr bwMode="auto">
          <a:xfrm>
            <a:off x="2247986" y="480060"/>
            <a:ext cx="1439817" cy="646331"/>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dirty="0">
                <a:solidFill>
                  <a:prstClr val="white"/>
                </a:solidFill>
                <a:effectLst>
                  <a:glow rad="76200">
                    <a:prstClr val="black">
                      <a:alpha val="60000"/>
                    </a:prstClr>
                  </a:glow>
                </a:effectLst>
                <a:latin typeface="Calibri" pitchFamily="34" charset="0"/>
                <a:cs typeface="Calibri" pitchFamily="34" charset="0"/>
              </a:rPr>
              <a:t>Zemaraim?</a:t>
            </a:r>
          </a:p>
          <a:p>
            <a:pPr algn="ctr" fontAlgn="auto">
              <a:spcBef>
                <a:spcPts val="0"/>
              </a:spcBef>
              <a:spcAft>
                <a:spcPts val="0"/>
              </a:spcAft>
            </a:pPr>
            <a:r>
              <a:rPr lang="en-US" dirty="0">
                <a:solidFill>
                  <a:prstClr val="white"/>
                </a:solidFill>
                <a:effectLst>
                  <a:glow rad="76200">
                    <a:prstClr val="black">
                      <a:alpha val="60000"/>
                    </a:prstClr>
                  </a:glow>
                </a:effectLst>
                <a:latin typeface="Calibri" pitchFamily="34" charset="0"/>
                <a:cs typeface="Calibri" pitchFamily="34" charset="0"/>
              </a:rPr>
              <a:t>(er-</a:t>
            </a:r>
            <a:r>
              <a:rPr lang="en-US" dirty="0" err="1">
                <a:solidFill>
                  <a:prstClr val="white"/>
                </a:solidFill>
                <a:effectLst>
                  <a:glow rad="76200">
                    <a:prstClr val="black">
                      <a:alpha val="60000"/>
                    </a:prstClr>
                  </a:glow>
                </a:effectLst>
                <a:latin typeface="Calibri" pitchFamily="34" charset="0"/>
                <a:cs typeface="Calibri" pitchFamily="34" charset="0"/>
              </a:rPr>
              <a:t>Rammûn</a:t>
            </a:r>
            <a:r>
              <a:rPr lang="en-US" dirty="0">
                <a:solidFill>
                  <a:prstClr val="white"/>
                </a:solidFill>
                <a:effectLst>
                  <a:glow rad="76200">
                    <a:prstClr val="black">
                      <a:alpha val="60000"/>
                    </a:prstClr>
                  </a:glow>
                </a:effectLst>
                <a:latin typeface="Calibri" pitchFamily="34" charset="0"/>
                <a:cs typeface="Calibri" pitchFamily="34" charset="0"/>
              </a:rPr>
              <a:t>)</a:t>
            </a:r>
          </a:p>
        </p:txBody>
      </p:sp>
      <p:cxnSp>
        <p:nvCxnSpPr>
          <p:cNvPr id="8" name="Straight Arrow Connector 7"/>
          <p:cNvCxnSpPr/>
          <p:nvPr/>
        </p:nvCxnSpPr>
        <p:spPr>
          <a:xfrm>
            <a:off x="2970421" y="1127373"/>
            <a:ext cx="54529" cy="465207"/>
          </a:xfrm>
          <a:prstGeom prst="straightConnector1">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9" name="Text Box 13"/>
          <p:cNvSpPr txBox="1">
            <a:spLocks noChangeArrowheads="1"/>
          </p:cNvSpPr>
          <p:nvPr/>
        </p:nvSpPr>
        <p:spPr bwMode="auto">
          <a:xfrm>
            <a:off x="3863124" y="396240"/>
            <a:ext cx="1531836" cy="646331"/>
          </a:xfrm>
          <a:prstGeom prst="rect">
            <a:avLst/>
          </a:prstGeom>
          <a:noFill/>
          <a:ln w="9525">
            <a:noFill/>
            <a:miter lim="800000"/>
            <a:headEnd/>
            <a:tailEnd/>
          </a:ln>
          <a:effectLst/>
        </p:spPr>
        <p:txBody>
          <a:bodyPr wrap="square">
            <a:prstTxWarp prst="textNoShape">
              <a:avLst/>
            </a:prstTxWarp>
            <a:spAutoFit/>
          </a:bodyPr>
          <a:lstStyle/>
          <a:p>
            <a:pPr algn="ctr" fontAlgn="auto">
              <a:spcBef>
                <a:spcPts val="0"/>
              </a:spcBef>
              <a:spcAft>
                <a:spcPts val="0"/>
              </a:spcAft>
            </a:pPr>
            <a:r>
              <a:rPr lang="en-US" dirty="0" err="1">
                <a:solidFill>
                  <a:prstClr val="white"/>
                </a:solidFill>
                <a:effectLst>
                  <a:glow rad="76200">
                    <a:prstClr val="black">
                      <a:alpha val="60000"/>
                    </a:prstClr>
                  </a:glow>
                </a:effectLst>
                <a:latin typeface="Calibri" pitchFamily="34" charset="0"/>
                <a:cs typeface="Calibri" pitchFamily="34" charset="0"/>
              </a:rPr>
              <a:t>Râs</a:t>
            </a:r>
            <a:r>
              <a:rPr lang="en-US" dirty="0">
                <a:solidFill>
                  <a:prstClr val="white"/>
                </a:solidFill>
                <a:effectLst>
                  <a:glow rad="76200">
                    <a:prstClr val="black">
                      <a:alpha val="60000"/>
                    </a:prstClr>
                  </a:glow>
                </a:effectLst>
                <a:latin typeface="Calibri" pitchFamily="34" charset="0"/>
                <a:cs typeface="Calibri" pitchFamily="34" charset="0"/>
              </a:rPr>
              <a:t> es-Zeimerah </a:t>
            </a:r>
          </a:p>
        </p:txBody>
      </p:sp>
      <p:cxnSp>
        <p:nvCxnSpPr>
          <p:cNvPr id="10" name="Straight Arrow Connector 9"/>
          <p:cNvCxnSpPr/>
          <p:nvPr/>
        </p:nvCxnSpPr>
        <p:spPr>
          <a:xfrm>
            <a:off x="4625150" y="1059180"/>
            <a:ext cx="0" cy="457200"/>
          </a:xfrm>
          <a:prstGeom prst="straightConnector1">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11" name="Text Box 13"/>
          <p:cNvSpPr txBox="1">
            <a:spLocks noChangeArrowheads="1"/>
          </p:cNvSpPr>
          <p:nvPr/>
        </p:nvSpPr>
        <p:spPr bwMode="auto">
          <a:xfrm>
            <a:off x="5029200" y="381000"/>
            <a:ext cx="1912836" cy="646331"/>
          </a:xfrm>
          <a:prstGeom prst="rect">
            <a:avLst/>
          </a:prstGeom>
          <a:noFill/>
          <a:ln w="9525">
            <a:noFill/>
            <a:miter lim="800000"/>
            <a:headEnd/>
            <a:tailEnd/>
          </a:ln>
          <a:effectLst/>
        </p:spPr>
        <p:txBody>
          <a:bodyPr wrap="square">
            <a:prstTxWarp prst="textNoShape">
              <a:avLst/>
            </a:prstTxWarp>
            <a:spAutoFit/>
          </a:bodyPr>
          <a:lstStyle/>
          <a:p>
            <a:pPr algn="ctr" fontAlgn="auto">
              <a:spcBef>
                <a:spcPts val="0"/>
              </a:spcBef>
              <a:spcAft>
                <a:spcPts val="0"/>
              </a:spcAft>
            </a:pPr>
            <a:r>
              <a:rPr lang="en-US" dirty="0">
                <a:solidFill>
                  <a:prstClr val="white"/>
                </a:solidFill>
                <a:effectLst>
                  <a:glow rad="76200">
                    <a:prstClr val="black">
                      <a:alpha val="60000"/>
                    </a:prstClr>
                  </a:glow>
                </a:effectLst>
                <a:latin typeface="Calibri" pitchFamily="34" charset="0"/>
                <a:cs typeface="Calibri" pitchFamily="34" charset="0"/>
              </a:rPr>
              <a:t>Ephraim</a:t>
            </a:r>
          </a:p>
          <a:p>
            <a:pPr algn="ctr"/>
            <a:r>
              <a:rPr lang="en-US" dirty="0">
                <a:solidFill>
                  <a:prstClr val="white"/>
                </a:solidFill>
                <a:effectLst>
                  <a:glow rad="76200">
                    <a:prstClr val="black">
                      <a:alpha val="60000"/>
                    </a:prstClr>
                  </a:glow>
                </a:effectLst>
                <a:latin typeface="Calibri" pitchFamily="34" charset="0"/>
                <a:cs typeface="Calibri" pitchFamily="34" charset="0"/>
              </a:rPr>
              <a:t>(</a:t>
            </a:r>
            <a:r>
              <a:rPr lang="en-US" dirty="0" err="1">
                <a:solidFill>
                  <a:prstClr val="white"/>
                </a:solidFill>
                <a:effectLst>
                  <a:glow rad="76200">
                    <a:prstClr val="black">
                      <a:alpha val="60000"/>
                    </a:prstClr>
                  </a:glow>
                </a:effectLst>
                <a:latin typeface="Calibri" pitchFamily="34" charset="0"/>
                <a:cs typeface="Calibri" pitchFamily="34" charset="0"/>
              </a:rPr>
              <a:t>Taybe</a:t>
            </a:r>
            <a:r>
              <a:rPr lang="en-US" dirty="0">
                <a:solidFill>
                  <a:prstClr val="white"/>
                </a:solidFill>
                <a:effectLst>
                  <a:glow rad="76200">
                    <a:prstClr val="black">
                      <a:alpha val="60000"/>
                    </a:prstClr>
                  </a:glow>
                </a:effectLst>
                <a:latin typeface="Calibri" pitchFamily="34" charset="0"/>
                <a:cs typeface="Calibri" pitchFamily="34" charset="0"/>
              </a:rPr>
              <a:t>)</a:t>
            </a:r>
          </a:p>
        </p:txBody>
      </p:sp>
      <p:cxnSp>
        <p:nvCxnSpPr>
          <p:cNvPr id="12" name="Straight Arrow Connector 11"/>
          <p:cNvCxnSpPr/>
          <p:nvPr/>
        </p:nvCxnSpPr>
        <p:spPr>
          <a:xfrm>
            <a:off x="6057900" y="1059180"/>
            <a:ext cx="403886" cy="457200"/>
          </a:xfrm>
          <a:prstGeom prst="straightConnector1">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cxnSp>
        <p:nvCxnSpPr>
          <p:cNvPr id="13" name="Straight Arrow Connector 12"/>
          <p:cNvCxnSpPr/>
          <p:nvPr/>
        </p:nvCxnSpPr>
        <p:spPr>
          <a:xfrm flipH="1">
            <a:off x="7715250" y="1005066"/>
            <a:ext cx="66675" cy="244614"/>
          </a:xfrm>
          <a:prstGeom prst="straightConnector1">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18" name="Text Box 13"/>
          <p:cNvSpPr txBox="1">
            <a:spLocks noChangeArrowheads="1"/>
          </p:cNvSpPr>
          <p:nvPr/>
        </p:nvSpPr>
        <p:spPr bwMode="auto">
          <a:xfrm>
            <a:off x="6911340" y="381000"/>
            <a:ext cx="1912836" cy="646331"/>
          </a:xfrm>
          <a:prstGeom prst="rect">
            <a:avLst/>
          </a:prstGeom>
          <a:noFill/>
          <a:ln w="9525">
            <a:noFill/>
            <a:miter lim="800000"/>
            <a:headEnd/>
            <a:tailEnd/>
          </a:ln>
          <a:effectLst/>
        </p:spPr>
        <p:txBody>
          <a:bodyPr wrap="square">
            <a:prstTxWarp prst="textNoShape">
              <a:avLst/>
            </a:prstTxWarp>
            <a:spAutoFit/>
          </a:bodyPr>
          <a:lstStyle/>
          <a:p>
            <a:pPr algn="ctr"/>
            <a:r>
              <a:rPr lang="en-US" dirty="0">
                <a:solidFill>
                  <a:prstClr val="white"/>
                </a:solidFill>
                <a:effectLst>
                  <a:glow rad="76200">
                    <a:prstClr val="black">
                      <a:alpha val="60000"/>
                    </a:prstClr>
                  </a:glow>
                </a:effectLst>
                <a:latin typeface="Calibri" pitchFamily="34" charset="0"/>
                <a:cs typeface="Calibri" pitchFamily="34" charset="0"/>
              </a:rPr>
              <a:t>Baal-</a:t>
            </a:r>
            <a:r>
              <a:rPr lang="en-US" dirty="0" err="1">
                <a:solidFill>
                  <a:prstClr val="white"/>
                </a:solidFill>
                <a:effectLst>
                  <a:glow rad="76200">
                    <a:prstClr val="black">
                      <a:alpha val="60000"/>
                    </a:prstClr>
                  </a:glow>
                </a:effectLst>
                <a:latin typeface="Calibri" pitchFamily="34" charset="0"/>
                <a:cs typeface="Calibri" pitchFamily="34" charset="0"/>
              </a:rPr>
              <a:t>hazor</a:t>
            </a:r>
            <a:r>
              <a:rPr lang="en-US" dirty="0">
                <a:solidFill>
                  <a:prstClr val="white"/>
                </a:solidFill>
                <a:effectLst>
                  <a:glow rad="76200">
                    <a:prstClr val="black">
                      <a:alpha val="60000"/>
                    </a:prstClr>
                  </a:glow>
                </a:effectLst>
                <a:latin typeface="Calibri" pitchFamily="34" charset="0"/>
                <a:cs typeface="Calibri" pitchFamily="34" charset="0"/>
              </a:rPr>
              <a:t> </a:t>
            </a:r>
          </a:p>
          <a:p>
            <a:pPr algn="ctr"/>
            <a:r>
              <a:rPr lang="en-US" dirty="0">
                <a:solidFill>
                  <a:prstClr val="white"/>
                </a:solidFill>
                <a:effectLst>
                  <a:glow rad="76200">
                    <a:prstClr val="black">
                      <a:alpha val="60000"/>
                    </a:prstClr>
                  </a:glow>
                </a:effectLst>
                <a:latin typeface="Calibri" pitchFamily="34" charset="0"/>
                <a:cs typeface="Calibri" pitchFamily="34" charset="0"/>
              </a:rPr>
              <a:t>(Jebel </a:t>
            </a:r>
            <a:r>
              <a:rPr lang="en-US" dirty="0" err="1">
                <a:solidFill>
                  <a:prstClr val="white"/>
                </a:solidFill>
                <a:effectLst>
                  <a:glow rad="76200">
                    <a:prstClr val="black">
                      <a:alpha val="60000"/>
                    </a:prstClr>
                  </a:glow>
                </a:effectLst>
                <a:latin typeface="Calibri" pitchFamily="34" charset="0"/>
                <a:cs typeface="Calibri" pitchFamily="34" charset="0"/>
              </a:rPr>
              <a:t>el-ʿAṣur</a:t>
            </a:r>
            <a:r>
              <a:rPr lang="en-US" dirty="0">
                <a:solidFill>
                  <a:prstClr val="white"/>
                </a:solidFill>
                <a:effectLst>
                  <a:glow rad="76200">
                    <a:prstClr val="black">
                      <a:alpha val="60000"/>
                    </a:prstClr>
                  </a:glow>
                </a:effectLst>
                <a:latin typeface="Calibri" pitchFamily="34" charset="0"/>
                <a:cs typeface="Calibri" pitchFamily="34" charset="0"/>
              </a:rPr>
              <a:t> )</a:t>
            </a:r>
          </a:p>
        </p:txBody>
      </p:sp>
      <p:cxnSp>
        <p:nvCxnSpPr>
          <p:cNvPr id="20" name="Straight Arrow Connector 19"/>
          <p:cNvCxnSpPr/>
          <p:nvPr/>
        </p:nvCxnSpPr>
        <p:spPr>
          <a:xfrm flipH="1" flipV="1">
            <a:off x="152400" y="1744980"/>
            <a:ext cx="533400" cy="152400"/>
          </a:xfrm>
          <a:prstGeom prst="straightConnector1">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22" name="Text Box 13"/>
          <p:cNvSpPr txBox="1">
            <a:spLocks noChangeArrowheads="1"/>
          </p:cNvSpPr>
          <p:nvPr/>
        </p:nvSpPr>
        <p:spPr bwMode="auto">
          <a:xfrm>
            <a:off x="685800" y="1744980"/>
            <a:ext cx="858929"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Bethel</a:t>
            </a:r>
          </a:p>
        </p:txBody>
      </p:sp>
      <p:cxnSp>
        <p:nvCxnSpPr>
          <p:cNvPr id="23" name="Straight Arrow Connector 22"/>
          <p:cNvCxnSpPr/>
          <p:nvPr/>
        </p:nvCxnSpPr>
        <p:spPr>
          <a:xfrm>
            <a:off x="7772400" y="5859780"/>
            <a:ext cx="685800" cy="228600"/>
          </a:xfrm>
          <a:prstGeom prst="straightConnector1">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25" name="Text Box 13"/>
          <p:cNvSpPr txBox="1">
            <a:spLocks noChangeArrowheads="1"/>
          </p:cNvSpPr>
          <p:nvPr/>
        </p:nvSpPr>
        <p:spPr bwMode="auto">
          <a:xfrm>
            <a:off x="6851605" y="5631180"/>
            <a:ext cx="920795"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Jericho</a:t>
            </a:r>
          </a:p>
        </p:txBody>
      </p:sp>
      <p:cxnSp>
        <p:nvCxnSpPr>
          <p:cNvPr id="26" name="Straight Arrow Connector 25"/>
          <p:cNvCxnSpPr/>
          <p:nvPr/>
        </p:nvCxnSpPr>
        <p:spPr>
          <a:xfrm>
            <a:off x="4197395" y="3726180"/>
            <a:ext cx="685800" cy="228600"/>
          </a:xfrm>
          <a:prstGeom prst="straightConnector1">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
        <p:nvSpPr>
          <p:cNvPr id="28" name="Rectangle 27"/>
          <p:cNvSpPr/>
          <p:nvPr/>
        </p:nvSpPr>
        <p:spPr>
          <a:xfrm>
            <a:off x="1676400" y="3497580"/>
            <a:ext cx="2305311" cy="400110"/>
          </a:xfrm>
          <a:prstGeom prst="rect">
            <a:avLst/>
          </a:prstGeom>
        </p:spPr>
        <p:txBody>
          <a:bodyPr wrap="none">
            <a:spAutoFit/>
          </a:bodyPr>
          <a:lstStyle/>
          <a:p>
            <a:r>
              <a:rPr lang="en-US" sz="2000" dirty="0" err="1">
                <a:solidFill>
                  <a:prstClr val="white"/>
                </a:solidFill>
                <a:effectLst>
                  <a:glow rad="76200">
                    <a:prstClr val="black">
                      <a:alpha val="60000"/>
                    </a:prstClr>
                  </a:glow>
                </a:effectLst>
                <a:latin typeface="Calibri" pitchFamily="34" charset="0"/>
                <a:cs typeface="Calibri" pitchFamily="34" charset="0"/>
              </a:rPr>
              <a:t>Taybe</a:t>
            </a:r>
            <a:r>
              <a:rPr lang="en-US" sz="2000" dirty="0">
                <a:solidFill>
                  <a:prstClr val="white"/>
                </a:solidFill>
                <a:effectLst>
                  <a:glow rad="76200">
                    <a:prstClr val="black">
                      <a:alpha val="60000"/>
                    </a:prstClr>
                  </a:glow>
                </a:effectLst>
                <a:latin typeface="Calibri" pitchFamily="34" charset="0"/>
                <a:cs typeface="Calibri" pitchFamily="34" charset="0"/>
              </a:rPr>
              <a:t>/Ophrah Ridge</a:t>
            </a:r>
            <a:endParaRPr lang="en-US" sz="2000" dirty="0"/>
          </a:p>
        </p:txBody>
      </p:sp>
      <p:cxnSp>
        <p:nvCxnSpPr>
          <p:cNvPr id="29" name="Straight Arrow Connector 28"/>
          <p:cNvCxnSpPr/>
          <p:nvPr/>
        </p:nvCxnSpPr>
        <p:spPr>
          <a:xfrm flipV="1">
            <a:off x="3581400" y="2964180"/>
            <a:ext cx="304800" cy="457200"/>
          </a:xfrm>
          <a:prstGeom prst="straightConnector1">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cxnSp>
    </p:spTree>
    <p:extLst>
      <p:ext uri="{BB962C8B-B14F-4D97-AF65-F5344CB8AC3E}">
        <p14:creationId xmlns:p14="http://schemas.microsoft.com/office/powerpoint/2010/main" val="2754987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sheikh, mat03796.jpg"/>
          <p:cNvPicPr>
            <a:picLocks noChangeAspect="1"/>
          </p:cNvPicPr>
          <p:nvPr/>
        </p:nvPicPr>
        <p:blipFill rotWithShape="1">
          <a:blip r:embed="rId3">
            <a:extLst>
              <a:ext uri="{28A0092B-C50C-407E-A947-70E740481C1C}">
                <a14:useLocalDpi xmlns:a14="http://schemas.microsoft.com/office/drawing/2010/main" val="0"/>
              </a:ext>
            </a:extLst>
          </a:blip>
          <a:srcRect t="10709" b="36866"/>
          <a:stretch/>
        </p:blipFill>
        <p:spPr>
          <a:xfrm>
            <a:off x="0" y="0"/>
            <a:ext cx="9143999" cy="6858000"/>
          </a:xfrm>
          <a:prstGeom prst="rect">
            <a:avLst/>
          </a:prstGeom>
        </p:spPr>
      </p:pic>
      <p:sp>
        <p:nvSpPr>
          <p:cNvPr id="2" name="Text Placeholder 1"/>
          <p:cNvSpPr>
            <a:spLocks noGrp="1"/>
          </p:cNvSpPr>
          <p:nvPr>
            <p:ph type="body" sz="quarter" idx="10"/>
          </p:nvPr>
        </p:nvSpPr>
        <p:spPr/>
        <p:txBody>
          <a:bodyPr/>
          <a:lstStyle/>
          <a:p>
            <a:r>
              <a:rPr lang="en-US" dirty="0"/>
              <a:t>Bedouin sheikh</a:t>
            </a:r>
          </a:p>
        </p:txBody>
      </p:sp>
      <p:sp>
        <p:nvSpPr>
          <p:cNvPr id="3" name="Text Placeholder 2"/>
          <p:cNvSpPr>
            <a:spLocks noGrp="1"/>
          </p:cNvSpPr>
          <p:nvPr>
            <p:ph type="body" sz="quarter" idx="12"/>
          </p:nvPr>
        </p:nvSpPr>
        <p:spPr/>
        <p:txBody>
          <a:bodyPr/>
          <a:lstStyle/>
          <a:p>
            <a:r>
              <a:rPr lang="en-US" dirty="0"/>
              <a:t>13:3</a:t>
            </a:r>
          </a:p>
        </p:txBody>
      </p:sp>
      <p:sp>
        <p:nvSpPr>
          <p:cNvPr id="4" name="Title 3"/>
          <p:cNvSpPr>
            <a:spLocks noGrp="1"/>
          </p:cNvSpPr>
          <p:nvPr>
            <p:ph type="title"/>
          </p:nvPr>
        </p:nvSpPr>
        <p:spPr/>
        <p:txBody>
          <a:bodyPr/>
          <a:lstStyle/>
          <a:p>
            <a:r>
              <a:rPr lang="en-US" dirty="0"/>
              <a:t>But </a:t>
            </a:r>
            <a:r>
              <a:rPr lang="en-US" dirty="0" err="1"/>
              <a:t>Amnon</a:t>
            </a:r>
            <a:r>
              <a:rPr lang="en-US" dirty="0"/>
              <a:t> had a friend . . . Jonadab, the son of </a:t>
            </a:r>
            <a:r>
              <a:rPr lang="en-US" dirty="0" err="1"/>
              <a:t>Shimeah</a:t>
            </a:r>
            <a:r>
              <a:rPr lang="en-US" dirty="0"/>
              <a:t>, David’s brother . . . a very crafty man</a:t>
            </a:r>
          </a:p>
        </p:txBody>
      </p:sp>
    </p:spTree>
    <p:extLst>
      <p:ext uri="{BB962C8B-B14F-4D97-AF65-F5344CB8AC3E}">
        <p14:creationId xmlns:p14="http://schemas.microsoft.com/office/powerpoint/2010/main" val="12670174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E:\0Projects\Dalman aerial photos\sr\029 Taiybe, Ophrah, Ephraim.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78" r="3017"/>
          <a:stretch/>
        </p:blipFill>
        <p:spPr bwMode="auto">
          <a:xfrm>
            <a:off x="252414" y="0"/>
            <a:ext cx="8615362" cy="67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Ephraim, modern </a:t>
            </a:r>
            <a:r>
              <a:rPr lang="en-US" dirty="0" err="1"/>
              <a:t>Taybe</a:t>
            </a:r>
            <a:r>
              <a:rPr lang="en-US" dirty="0"/>
              <a:t> (aerial view from the west)</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spTree>
    <p:extLst>
      <p:ext uri="{BB962C8B-B14F-4D97-AF65-F5344CB8AC3E}">
        <p14:creationId xmlns:p14="http://schemas.microsoft.com/office/powerpoint/2010/main" val="42568120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3" descr="E:\0Projects\Dalman aerial photos\sr\029 Taiybe, Ophrah, Ephraim.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78" r="3017"/>
          <a:stretch/>
        </p:blipFill>
        <p:spPr bwMode="auto">
          <a:xfrm>
            <a:off x="252414" y="0"/>
            <a:ext cx="8615362" cy="67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 Box 9"/>
          <p:cNvSpPr txBox="1">
            <a:spLocks noChangeArrowheads="1"/>
          </p:cNvSpPr>
          <p:nvPr/>
        </p:nvSpPr>
        <p:spPr bwMode="auto">
          <a:xfrm>
            <a:off x="6629400" y="3733800"/>
            <a:ext cx="1676400" cy="304800"/>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Ras</a:t>
            </a: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 </a:t>
            </a: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ez-Zemera</a:t>
            </a: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4" name="Line 10"/>
          <p:cNvSpPr>
            <a:spLocks noChangeShapeType="1"/>
          </p:cNvSpPr>
          <p:nvPr/>
        </p:nvSpPr>
        <p:spPr bwMode="auto">
          <a:xfrm>
            <a:off x="8001000" y="4038600"/>
            <a:ext cx="228600" cy="2286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35" name="Text Box 11"/>
          <p:cNvSpPr txBox="1">
            <a:spLocks noChangeArrowheads="1"/>
          </p:cNvSpPr>
          <p:nvPr/>
        </p:nvSpPr>
        <p:spPr bwMode="auto">
          <a:xfrm>
            <a:off x="3048000" y="685800"/>
            <a:ext cx="1143000" cy="304800"/>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el-</a:t>
            </a: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Chadr</a:t>
            </a: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6" name="Line 12"/>
          <p:cNvSpPr>
            <a:spLocks noChangeShapeType="1"/>
          </p:cNvSpPr>
          <p:nvPr/>
        </p:nvSpPr>
        <p:spPr bwMode="auto">
          <a:xfrm flipH="1">
            <a:off x="2895600" y="990600"/>
            <a:ext cx="304800" cy="2286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37" name="Text Box 13"/>
          <p:cNvSpPr txBox="1">
            <a:spLocks noChangeArrowheads="1"/>
          </p:cNvSpPr>
          <p:nvPr/>
        </p:nvSpPr>
        <p:spPr bwMode="auto">
          <a:xfrm>
            <a:off x="4038600" y="1143000"/>
            <a:ext cx="1295400" cy="52387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Ascent to Jericho</a:t>
            </a:r>
          </a:p>
        </p:txBody>
      </p:sp>
      <p:sp>
        <p:nvSpPr>
          <p:cNvPr id="38" name="Line 14"/>
          <p:cNvSpPr>
            <a:spLocks noChangeShapeType="1"/>
          </p:cNvSpPr>
          <p:nvPr/>
        </p:nvSpPr>
        <p:spPr bwMode="auto">
          <a:xfrm flipV="1">
            <a:off x="4724400" y="609600"/>
            <a:ext cx="838200" cy="6096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39" name="Text Box 15"/>
          <p:cNvSpPr txBox="1">
            <a:spLocks noChangeArrowheads="1"/>
          </p:cNvSpPr>
          <p:nvPr/>
        </p:nvSpPr>
        <p:spPr bwMode="auto">
          <a:xfrm>
            <a:off x="342900" y="2179657"/>
            <a:ext cx="1668780" cy="523220"/>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Taybe</a:t>
            </a:r>
            <a:r>
              <a:rPr lang="en-US" sz="1400" kern="0" dirty="0">
                <a:solidFill>
                  <a:srgbClr val="FFFF00"/>
                </a:solidFill>
                <a:effectLst>
                  <a:glow rad="76200">
                    <a:srgbClr val="000000">
                      <a:alpha val="60000"/>
                    </a:srgbClr>
                  </a:glow>
                </a:effectLst>
                <a:latin typeface="Arial"/>
                <a:cs typeface="Calibri" pitchFamily="34" charset="0"/>
              </a:rPr>
              <a:t> </a:t>
            </a:r>
          </a:p>
          <a:p>
            <a:pPr marL="0" marR="0" lvl="0" indent="0" algn="ctr" defTabSz="914400" eaLnBrk="1" fontAlgn="auto" latinLnBrk="0" hangingPunct="1">
              <a:lnSpc>
                <a:spcPct val="100000"/>
              </a:lnSpc>
              <a:spcBef>
                <a:spcPts val="0"/>
              </a:spcBef>
              <a:spcAft>
                <a:spcPts val="0"/>
              </a:spcAft>
              <a:buClrTx/>
              <a:buSzTx/>
              <a:buFontTx/>
              <a:buNone/>
              <a:tabLst/>
              <a:defRPr/>
            </a:pPr>
            <a:r>
              <a:rPr lang="en-US" sz="1400" kern="0" dirty="0">
                <a:solidFill>
                  <a:srgbClr val="FFFF00"/>
                </a:solidFill>
                <a:effectLst>
                  <a:glow rad="76200">
                    <a:srgbClr val="000000">
                      <a:alpha val="60000"/>
                    </a:srgbClr>
                  </a:glow>
                </a:effectLst>
                <a:latin typeface="Arial"/>
                <a:cs typeface="Calibri" pitchFamily="34" charset="0"/>
              </a:rPr>
              <a:t>(</a:t>
            </a: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Ophrah, Ephraim)</a:t>
            </a:r>
          </a:p>
        </p:txBody>
      </p:sp>
      <p:sp>
        <p:nvSpPr>
          <p:cNvPr id="40" name="Line 16"/>
          <p:cNvSpPr>
            <a:spLocks noChangeShapeType="1"/>
          </p:cNvSpPr>
          <p:nvPr/>
        </p:nvSpPr>
        <p:spPr bwMode="auto">
          <a:xfrm>
            <a:off x="1595437" y="2774632"/>
            <a:ext cx="457200" cy="416242"/>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41" name="Line 7"/>
          <p:cNvSpPr>
            <a:spLocks noChangeShapeType="1"/>
          </p:cNvSpPr>
          <p:nvPr/>
        </p:nvSpPr>
        <p:spPr bwMode="auto">
          <a:xfrm flipH="1">
            <a:off x="4305300" y="3646169"/>
            <a:ext cx="495300" cy="392431"/>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42" name="Line 7"/>
          <p:cNvSpPr>
            <a:spLocks noChangeShapeType="1"/>
          </p:cNvSpPr>
          <p:nvPr/>
        </p:nvSpPr>
        <p:spPr bwMode="auto">
          <a:xfrm>
            <a:off x="5295900" y="3646169"/>
            <a:ext cx="304800" cy="95251"/>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45" name="Text Box 6"/>
          <p:cNvSpPr txBox="1">
            <a:spLocks noChangeArrowheads="1"/>
          </p:cNvSpPr>
          <p:nvPr/>
        </p:nvSpPr>
        <p:spPr bwMode="auto">
          <a:xfrm>
            <a:off x="4495800" y="3190874"/>
            <a:ext cx="1143000" cy="52387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Southern road</a:t>
            </a:r>
          </a:p>
        </p:txBody>
      </p:sp>
      <p:sp>
        <p:nvSpPr>
          <p:cNvPr id="46" name="Line 7"/>
          <p:cNvSpPr>
            <a:spLocks noChangeShapeType="1"/>
          </p:cNvSpPr>
          <p:nvPr/>
        </p:nvSpPr>
        <p:spPr bwMode="auto">
          <a:xfrm flipH="1" flipV="1">
            <a:off x="1295400" y="4190999"/>
            <a:ext cx="190500" cy="9906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47" name="Line 7"/>
          <p:cNvSpPr>
            <a:spLocks noChangeShapeType="1"/>
          </p:cNvSpPr>
          <p:nvPr/>
        </p:nvSpPr>
        <p:spPr bwMode="auto">
          <a:xfrm flipV="1">
            <a:off x="2148840" y="4937760"/>
            <a:ext cx="662940" cy="192404"/>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48" name="Text Box 6"/>
          <p:cNvSpPr txBox="1">
            <a:spLocks noChangeArrowheads="1"/>
          </p:cNvSpPr>
          <p:nvPr/>
        </p:nvSpPr>
        <p:spPr bwMode="auto">
          <a:xfrm>
            <a:off x="990600" y="5130164"/>
            <a:ext cx="1447800" cy="52387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Continuation of southern road</a:t>
            </a:r>
          </a:p>
        </p:txBody>
      </p:sp>
      <p:sp>
        <p:nvSpPr>
          <p:cNvPr id="49" name="Line 7"/>
          <p:cNvSpPr>
            <a:spLocks noChangeShapeType="1"/>
          </p:cNvSpPr>
          <p:nvPr/>
        </p:nvSpPr>
        <p:spPr bwMode="auto">
          <a:xfrm flipV="1">
            <a:off x="4114800" y="4572000"/>
            <a:ext cx="381000" cy="6096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50" name="Line 7"/>
          <p:cNvSpPr>
            <a:spLocks noChangeShapeType="1"/>
          </p:cNvSpPr>
          <p:nvPr/>
        </p:nvSpPr>
        <p:spPr bwMode="auto">
          <a:xfrm>
            <a:off x="4191000" y="5654038"/>
            <a:ext cx="457200" cy="137161"/>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51" name="Text Box 6"/>
          <p:cNvSpPr txBox="1">
            <a:spLocks noChangeArrowheads="1"/>
          </p:cNvSpPr>
          <p:nvPr/>
        </p:nvSpPr>
        <p:spPr bwMode="auto">
          <a:xfrm>
            <a:off x="2743200" y="5181600"/>
            <a:ext cx="1600200" cy="738188"/>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Western road connecting to Jerusalem route</a:t>
            </a:r>
          </a:p>
        </p:txBody>
      </p:sp>
      <p:sp>
        <p:nvSpPr>
          <p:cNvPr id="52" name="Line 12"/>
          <p:cNvSpPr>
            <a:spLocks noChangeShapeType="1"/>
          </p:cNvSpPr>
          <p:nvPr/>
        </p:nvSpPr>
        <p:spPr bwMode="auto">
          <a:xfrm flipH="1">
            <a:off x="2895600" y="1447800"/>
            <a:ext cx="1447800" cy="6096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endParaRPr>
          </a:p>
        </p:txBody>
      </p:sp>
      <p:sp>
        <p:nvSpPr>
          <p:cNvPr id="2" name="Text Placeholder 1"/>
          <p:cNvSpPr>
            <a:spLocks noGrp="1"/>
          </p:cNvSpPr>
          <p:nvPr>
            <p:ph type="body" sz="quarter" idx="10"/>
          </p:nvPr>
        </p:nvSpPr>
        <p:spPr/>
        <p:txBody>
          <a:bodyPr/>
          <a:lstStyle/>
          <a:p>
            <a:r>
              <a:rPr lang="en-US" dirty="0"/>
              <a:t>Ephraim, modern </a:t>
            </a:r>
            <a:r>
              <a:rPr lang="en-US" dirty="0" err="1"/>
              <a:t>Taybe</a:t>
            </a:r>
            <a:r>
              <a:rPr lang="en-US" dirty="0"/>
              <a:t> (aerial view from the west)</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spTree>
    <p:extLst>
      <p:ext uri="{BB962C8B-B14F-4D97-AF65-F5344CB8AC3E}">
        <p14:creationId xmlns:p14="http://schemas.microsoft.com/office/powerpoint/2010/main" val="14042745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iyibeh, Ophrah, Ephraim view from distance, tbs98259805.jpg"/>
          <p:cNvPicPr>
            <a:picLocks noChangeAspect="1"/>
          </p:cNvPicPr>
          <p:nvPr/>
        </p:nvPicPr>
        <p:blipFill rotWithShape="1">
          <a:blip r:embed="rId3">
            <a:extLst>
              <a:ext uri="{28A0092B-C50C-407E-A947-70E740481C1C}">
                <a14:useLocalDpi xmlns:a14="http://schemas.microsoft.com/office/drawing/2010/main" val="0"/>
              </a:ext>
            </a:extLst>
          </a:blip>
          <a:srcRect r="2172"/>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Ephraim, modern </a:t>
            </a:r>
            <a:r>
              <a:rPr lang="en-US" dirty="0" err="1"/>
              <a:t>Taybe</a:t>
            </a:r>
            <a:r>
              <a:rPr lang="en-US" dirty="0"/>
              <a:t> (from a distance)</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After two full years Absalom had sheep-shearers in Baal-</a:t>
            </a:r>
            <a:r>
              <a:rPr lang="en-US" dirty="0" err="1"/>
              <a:t>hazor</a:t>
            </a:r>
            <a:r>
              <a:rPr lang="en-US" dirty="0"/>
              <a:t>, which is near Ephraim</a:t>
            </a:r>
          </a:p>
        </p:txBody>
      </p:sp>
    </p:spTree>
    <p:extLst>
      <p:ext uri="{BB962C8B-B14F-4D97-AF65-F5344CB8AC3E}">
        <p14:creationId xmlns:p14="http://schemas.microsoft.com/office/powerpoint/2010/main" val="30109953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kitchenware, cookware, rack, calculator&#10;&#10;Description automatically generated">
            <a:extLst>
              <a:ext uri="{FF2B5EF4-FFF2-40B4-BE49-F238E27FC236}">
                <a16:creationId xmlns:a16="http://schemas.microsoft.com/office/drawing/2014/main" id="{CCC2A008-CCF1-4BF2-9615-986A981B01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6616"/>
            <a:ext cx="9144000" cy="6144768"/>
          </a:xfrm>
          <a:prstGeom prst="rect">
            <a:avLst/>
          </a:prstGeom>
        </p:spPr>
      </p:pic>
      <p:sp>
        <p:nvSpPr>
          <p:cNvPr id="2" name="Text Placeholder 1"/>
          <p:cNvSpPr>
            <a:spLocks noGrp="1"/>
          </p:cNvSpPr>
          <p:nvPr>
            <p:ph type="body" sz="quarter" idx="10"/>
          </p:nvPr>
        </p:nvSpPr>
        <p:spPr/>
        <p:txBody>
          <a:bodyPr/>
          <a:lstStyle/>
          <a:p>
            <a:r>
              <a:rPr lang="en-US" dirty="0"/>
              <a:t>Clay bullae from the Bullae House in the City of David, early 6th century BC</a:t>
            </a:r>
          </a:p>
        </p:txBody>
      </p:sp>
      <p:sp>
        <p:nvSpPr>
          <p:cNvPr id="3" name="Text Placeholder 2"/>
          <p:cNvSpPr>
            <a:spLocks noGrp="1"/>
          </p:cNvSpPr>
          <p:nvPr>
            <p:ph type="body" sz="quarter" idx="12"/>
          </p:nvPr>
        </p:nvSpPr>
        <p:spPr/>
        <p:txBody>
          <a:bodyPr/>
          <a:lstStyle/>
          <a:p>
            <a:r>
              <a:rPr lang="en-US" dirty="0"/>
              <a:t>13:23</a:t>
            </a:r>
          </a:p>
        </p:txBody>
      </p:sp>
      <p:sp>
        <p:nvSpPr>
          <p:cNvPr id="4" name="Title 3"/>
          <p:cNvSpPr>
            <a:spLocks noGrp="1"/>
          </p:cNvSpPr>
          <p:nvPr>
            <p:ph type="title"/>
          </p:nvPr>
        </p:nvSpPr>
        <p:spPr/>
        <p:txBody>
          <a:bodyPr/>
          <a:lstStyle/>
          <a:p>
            <a:r>
              <a:rPr lang="en-US" dirty="0"/>
              <a:t>And Absalom invited all the king’s sons</a:t>
            </a:r>
          </a:p>
        </p:txBody>
      </p:sp>
    </p:spTree>
    <p:extLst>
      <p:ext uri="{BB962C8B-B14F-4D97-AF65-F5344CB8AC3E}">
        <p14:creationId xmlns:p14="http://schemas.microsoft.com/office/powerpoint/2010/main" val="41639894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of a person&#10;&#10;Description automatically generated">
            <a:extLst>
              <a:ext uri="{FF2B5EF4-FFF2-40B4-BE49-F238E27FC236}">
                <a16:creationId xmlns:a16="http://schemas.microsoft.com/office/drawing/2014/main" id="{A5927CFB-85D3-4531-92CC-C64601A5AA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Fresco of a man making a request, from Triclinium C of Villa Farnesina in Rome, circa 20 BC</a:t>
            </a:r>
          </a:p>
        </p:txBody>
      </p:sp>
      <p:sp>
        <p:nvSpPr>
          <p:cNvPr id="3" name="Text Placeholder 2"/>
          <p:cNvSpPr>
            <a:spLocks noGrp="1"/>
          </p:cNvSpPr>
          <p:nvPr>
            <p:ph type="body" sz="quarter" idx="12"/>
          </p:nvPr>
        </p:nvSpPr>
        <p:spPr/>
        <p:txBody>
          <a:bodyPr/>
          <a:lstStyle/>
          <a:p>
            <a:r>
              <a:rPr lang="en-US" dirty="0"/>
              <a:t>13:24</a:t>
            </a:r>
          </a:p>
        </p:txBody>
      </p:sp>
      <p:sp>
        <p:nvSpPr>
          <p:cNvPr id="4" name="Title 3"/>
          <p:cNvSpPr>
            <a:spLocks noGrp="1"/>
          </p:cNvSpPr>
          <p:nvPr>
            <p:ph type="title"/>
          </p:nvPr>
        </p:nvSpPr>
        <p:spPr/>
        <p:txBody>
          <a:bodyPr/>
          <a:lstStyle/>
          <a:p>
            <a:r>
              <a:rPr lang="en-US" dirty="0"/>
              <a:t>Then Absalom said to the king, “I have men shearing sheep. Please come with me”</a:t>
            </a:r>
          </a:p>
        </p:txBody>
      </p:sp>
    </p:spTree>
    <p:extLst>
      <p:ext uri="{BB962C8B-B14F-4D97-AF65-F5344CB8AC3E}">
        <p14:creationId xmlns:p14="http://schemas.microsoft.com/office/powerpoint/2010/main" val="9041481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BF539D-BEC6-CB41-A035-FC4BB67E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360"/>
            <a:ext cx="9144000" cy="643128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a:xfrm>
            <a:off x="0" y="6519672"/>
            <a:ext cx="8074152" cy="338554"/>
          </a:xfrm>
        </p:spPr>
        <p:txBody>
          <a:bodyPr/>
          <a:lstStyle/>
          <a:p>
            <a:r>
              <a:rPr lang="en-US" dirty="0"/>
              <a:t>Inscription with a blessing from “Yahweh,” from Khirbet el-Qom, 8th century BC</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13:25</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a:xfrm>
            <a:off x="0" y="0"/>
            <a:ext cx="9144000" cy="369332"/>
          </a:xfrm>
        </p:spPr>
        <p:txBody>
          <a:bodyPr/>
          <a:lstStyle/>
          <a:p>
            <a:r>
              <a:rPr lang="en-US" dirty="0"/>
              <a:t>Although he urged him, he would not go, but he blessed him</a:t>
            </a:r>
          </a:p>
        </p:txBody>
      </p:sp>
    </p:spTree>
    <p:extLst>
      <p:ext uri="{BB962C8B-B14F-4D97-AF65-F5344CB8AC3E}">
        <p14:creationId xmlns:p14="http://schemas.microsoft.com/office/powerpoint/2010/main" val="10813517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sitting, building, old&#10;&#10;Description automatically generated">
            <a:extLst>
              <a:ext uri="{FF2B5EF4-FFF2-40B4-BE49-F238E27FC236}">
                <a16:creationId xmlns:a16="http://schemas.microsoft.com/office/drawing/2014/main" id="{B2B06BD2-234B-428A-A794-51BA7203D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4884"/>
            <a:ext cx="9144000" cy="6428232"/>
          </a:xfrm>
          <a:prstGeom prst="rect">
            <a:avLst/>
          </a:prstGeom>
        </p:spPr>
      </p:pic>
      <p:sp>
        <p:nvSpPr>
          <p:cNvPr id="2" name="Text Placeholder 1"/>
          <p:cNvSpPr>
            <a:spLocks noGrp="1"/>
          </p:cNvSpPr>
          <p:nvPr>
            <p:ph type="body" sz="quarter" idx="10"/>
          </p:nvPr>
        </p:nvSpPr>
        <p:spPr/>
        <p:txBody>
          <a:bodyPr/>
          <a:lstStyle/>
          <a:p>
            <a:r>
              <a:rPr lang="en-US" dirty="0"/>
              <a:t>Inscription with a blessing from “Yahweh,” from Khirbet el-Qom, 8th century BC</a:t>
            </a:r>
          </a:p>
        </p:txBody>
      </p:sp>
      <p:sp>
        <p:nvSpPr>
          <p:cNvPr id="3" name="Text Placeholder 2"/>
          <p:cNvSpPr>
            <a:spLocks noGrp="1"/>
          </p:cNvSpPr>
          <p:nvPr>
            <p:ph type="body" sz="quarter" idx="12"/>
          </p:nvPr>
        </p:nvSpPr>
        <p:spPr/>
        <p:txBody>
          <a:bodyPr/>
          <a:lstStyle/>
          <a:p>
            <a:r>
              <a:rPr lang="en-US" dirty="0"/>
              <a:t>13:25</a:t>
            </a:r>
          </a:p>
        </p:txBody>
      </p:sp>
      <p:sp>
        <p:nvSpPr>
          <p:cNvPr id="4" name="Title 3"/>
          <p:cNvSpPr>
            <a:spLocks noGrp="1"/>
          </p:cNvSpPr>
          <p:nvPr>
            <p:ph type="title"/>
          </p:nvPr>
        </p:nvSpPr>
        <p:spPr/>
        <p:txBody>
          <a:bodyPr/>
          <a:lstStyle/>
          <a:p>
            <a:r>
              <a:rPr lang="en-US" dirty="0"/>
              <a:t>Although he urged him, he would not go, but he blessed him</a:t>
            </a:r>
          </a:p>
        </p:txBody>
      </p:sp>
    </p:spTree>
    <p:extLst>
      <p:ext uri="{BB962C8B-B14F-4D97-AF65-F5344CB8AC3E}">
        <p14:creationId xmlns:p14="http://schemas.microsoft.com/office/powerpoint/2010/main" val="37777958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grass, dog, standing&#10;&#10;Description automatically generated">
            <a:extLst>
              <a:ext uri="{FF2B5EF4-FFF2-40B4-BE49-F238E27FC236}">
                <a16:creationId xmlns:a16="http://schemas.microsoft.com/office/drawing/2014/main" id="{BB16191E-1008-4D36-84D9-AD1EE8BE81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
            <a:ext cx="9144000" cy="6629400"/>
          </a:xfrm>
          <a:prstGeom prst="rect">
            <a:avLst/>
          </a:prstGeom>
        </p:spPr>
      </p:pic>
      <p:sp>
        <p:nvSpPr>
          <p:cNvPr id="2" name="Text Placeholder 1"/>
          <p:cNvSpPr>
            <a:spLocks noGrp="1"/>
          </p:cNvSpPr>
          <p:nvPr>
            <p:ph type="body" sz="quarter" idx="10"/>
          </p:nvPr>
        </p:nvSpPr>
        <p:spPr/>
        <p:txBody>
          <a:bodyPr/>
          <a:lstStyle/>
          <a:p>
            <a:r>
              <a:rPr lang="en-US" dirty="0"/>
              <a:t>Fresco of a man making a request, from Triclinium C of Villa Farnesina in Rome, circa 20 BC</a:t>
            </a:r>
          </a:p>
        </p:txBody>
      </p:sp>
      <p:sp>
        <p:nvSpPr>
          <p:cNvPr id="3" name="Text Placeholder 2"/>
          <p:cNvSpPr>
            <a:spLocks noGrp="1"/>
          </p:cNvSpPr>
          <p:nvPr>
            <p:ph type="body" sz="quarter" idx="12"/>
          </p:nvPr>
        </p:nvSpPr>
        <p:spPr/>
        <p:txBody>
          <a:bodyPr/>
          <a:lstStyle/>
          <a:p>
            <a:r>
              <a:rPr lang="en-US" dirty="0"/>
              <a:t>13:26</a:t>
            </a:r>
          </a:p>
        </p:txBody>
      </p:sp>
      <p:sp>
        <p:nvSpPr>
          <p:cNvPr id="4" name="Title 3"/>
          <p:cNvSpPr>
            <a:spLocks noGrp="1"/>
          </p:cNvSpPr>
          <p:nvPr>
            <p:ph type="title"/>
          </p:nvPr>
        </p:nvSpPr>
        <p:spPr/>
        <p:txBody>
          <a:bodyPr/>
          <a:lstStyle/>
          <a:p>
            <a:r>
              <a:rPr lang="en-US" dirty="0"/>
              <a:t>Then he said, “Please let my brother Amnon go with us.” And David said, “Why should he go?”</a:t>
            </a:r>
          </a:p>
        </p:txBody>
      </p:sp>
    </p:spTree>
    <p:extLst>
      <p:ext uri="{BB962C8B-B14F-4D97-AF65-F5344CB8AC3E}">
        <p14:creationId xmlns:p14="http://schemas.microsoft.com/office/powerpoint/2010/main" val="9041481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ehoahaz son of the king bulla, 600 BC, tb032014267.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2229" b="2229"/>
          <a:stretch/>
        </p:blipFill>
        <p:spPr>
          <a:xfrm>
            <a:off x="0" y="-1"/>
            <a:ext cx="9144000" cy="6858001"/>
          </a:xfrm>
          <a:prstGeom prst="rect">
            <a:avLst/>
          </a:prstGeom>
        </p:spPr>
      </p:pic>
      <p:sp>
        <p:nvSpPr>
          <p:cNvPr id="2" name="Text Placeholder 1"/>
          <p:cNvSpPr>
            <a:spLocks noGrp="1"/>
          </p:cNvSpPr>
          <p:nvPr>
            <p:ph type="body" sz="quarter" idx="10"/>
          </p:nvPr>
        </p:nvSpPr>
        <p:spPr/>
        <p:txBody>
          <a:bodyPr/>
          <a:lstStyle/>
          <a:p>
            <a:r>
              <a:rPr lang="en-US" dirty="0"/>
              <a:t>Seal inscribed “Belonging to Jehoahaz, son of the king,” circa 600 BC</a:t>
            </a:r>
          </a:p>
        </p:txBody>
      </p:sp>
      <p:sp>
        <p:nvSpPr>
          <p:cNvPr id="3" name="Text Placeholder 2"/>
          <p:cNvSpPr>
            <a:spLocks noGrp="1"/>
          </p:cNvSpPr>
          <p:nvPr>
            <p:ph type="body" sz="quarter" idx="12"/>
          </p:nvPr>
        </p:nvSpPr>
        <p:spPr/>
        <p:txBody>
          <a:bodyPr/>
          <a:lstStyle/>
          <a:p>
            <a:r>
              <a:rPr lang="en-US" dirty="0"/>
              <a:t>13:27</a:t>
            </a:r>
          </a:p>
        </p:txBody>
      </p:sp>
      <p:sp>
        <p:nvSpPr>
          <p:cNvPr id="4" name="Title 3"/>
          <p:cNvSpPr>
            <a:spLocks noGrp="1"/>
          </p:cNvSpPr>
          <p:nvPr>
            <p:ph type="title"/>
          </p:nvPr>
        </p:nvSpPr>
        <p:spPr/>
        <p:txBody>
          <a:bodyPr/>
          <a:lstStyle/>
          <a:p>
            <a:r>
              <a:rPr lang="en-US" dirty="0"/>
              <a:t>But Absalom pressed him, and he let Amnon and all the king’s sons go with him</a:t>
            </a:r>
          </a:p>
        </p:txBody>
      </p:sp>
    </p:spTree>
    <p:extLst>
      <p:ext uri="{BB962C8B-B14F-4D97-AF65-F5344CB8AC3E}">
        <p14:creationId xmlns:p14="http://schemas.microsoft.com/office/powerpoint/2010/main" val="17616730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Jehoahaz son of the king bulla, 600 BC, tb032014267.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2229" b="2229"/>
          <a:stretch/>
        </p:blipFill>
        <p:spPr>
          <a:xfrm flipH="1">
            <a:off x="1" y="0"/>
            <a:ext cx="9143998" cy="6858000"/>
          </a:xfrm>
          <a:prstGeom prst="rect">
            <a:avLst/>
          </a:prstGeom>
        </p:spPr>
      </p:pic>
      <p:sp>
        <p:nvSpPr>
          <p:cNvPr id="2" name="Text Placeholder 1"/>
          <p:cNvSpPr>
            <a:spLocks noGrp="1"/>
          </p:cNvSpPr>
          <p:nvPr>
            <p:ph type="body" sz="quarter" idx="10"/>
          </p:nvPr>
        </p:nvSpPr>
        <p:spPr/>
        <p:txBody>
          <a:bodyPr/>
          <a:lstStyle/>
          <a:p>
            <a:r>
              <a:rPr lang="en-US" dirty="0"/>
              <a:t>Seal inscribed “Belonging to Jehoahaz, son of the king,” circa 600 BC</a:t>
            </a:r>
          </a:p>
        </p:txBody>
      </p:sp>
      <p:sp>
        <p:nvSpPr>
          <p:cNvPr id="3" name="Text Placeholder 2"/>
          <p:cNvSpPr>
            <a:spLocks noGrp="1"/>
          </p:cNvSpPr>
          <p:nvPr>
            <p:ph type="body" sz="quarter" idx="12"/>
          </p:nvPr>
        </p:nvSpPr>
        <p:spPr/>
        <p:txBody>
          <a:bodyPr/>
          <a:lstStyle/>
          <a:p>
            <a:r>
              <a:rPr lang="en-US" dirty="0"/>
              <a:t>13:27</a:t>
            </a:r>
          </a:p>
        </p:txBody>
      </p:sp>
      <p:sp>
        <p:nvSpPr>
          <p:cNvPr id="4" name="Title 3"/>
          <p:cNvSpPr>
            <a:spLocks noGrp="1"/>
          </p:cNvSpPr>
          <p:nvPr>
            <p:ph type="title"/>
          </p:nvPr>
        </p:nvSpPr>
        <p:spPr/>
        <p:txBody>
          <a:bodyPr/>
          <a:lstStyle/>
          <a:p>
            <a:r>
              <a:rPr lang="en-US" dirty="0"/>
              <a:t>But Absalom pressed him, and he let Amnon and all the king’s sons go with him</a:t>
            </a:r>
          </a:p>
        </p:txBody>
      </p:sp>
    </p:spTree>
    <p:extLst>
      <p:ext uri="{BB962C8B-B14F-4D97-AF65-F5344CB8AC3E}">
        <p14:creationId xmlns:p14="http://schemas.microsoft.com/office/powerpoint/2010/main" val="3522270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04 0Adds 2012\19 Museum\Rome Museums\National Museum\Statues\White marble portrait of Hypnos as sleepy young man, winged temples, maybe copy of late 2nd c BC model, AD 117-138, from Villa of Hadrian in Tivoli, tb051317746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0"/>
            <a:ext cx="6400800" cy="656492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White marble portrait of Hypnos as sleepy young man, 2nd century AD</a:t>
            </a:r>
          </a:p>
        </p:txBody>
      </p:sp>
      <p:sp>
        <p:nvSpPr>
          <p:cNvPr id="3" name="Text Placeholder 2"/>
          <p:cNvSpPr>
            <a:spLocks noGrp="1"/>
          </p:cNvSpPr>
          <p:nvPr>
            <p:ph type="body" sz="quarter" idx="12"/>
          </p:nvPr>
        </p:nvSpPr>
        <p:spPr/>
        <p:txBody>
          <a:bodyPr/>
          <a:lstStyle/>
          <a:p>
            <a:r>
              <a:rPr lang="en-US" dirty="0"/>
              <a:t>13:4</a:t>
            </a:r>
          </a:p>
        </p:txBody>
      </p:sp>
      <p:sp>
        <p:nvSpPr>
          <p:cNvPr id="4" name="Title 3"/>
          <p:cNvSpPr>
            <a:spLocks noGrp="1"/>
          </p:cNvSpPr>
          <p:nvPr>
            <p:ph type="title"/>
          </p:nvPr>
        </p:nvSpPr>
        <p:spPr/>
        <p:txBody>
          <a:bodyPr/>
          <a:lstStyle/>
          <a:p>
            <a:r>
              <a:rPr lang="en-US" dirty="0"/>
              <a:t>And he said, “Son of the king, why are you so depressed every morning?”</a:t>
            </a:r>
          </a:p>
        </p:txBody>
      </p:sp>
    </p:spTree>
    <p:extLst>
      <p:ext uri="{BB962C8B-B14F-4D97-AF65-F5344CB8AC3E}">
        <p14:creationId xmlns:p14="http://schemas.microsoft.com/office/powerpoint/2010/main" val="35955070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0" y="-1"/>
            <a:ext cx="9143999" cy="6858001"/>
            <a:chOff x="0" y="-1"/>
            <a:chExt cx="9143999" cy="6858001"/>
          </a:xfrm>
        </p:grpSpPr>
        <p:pic>
          <p:nvPicPr>
            <p:cNvPr id="6" name="Picture 5" descr="Jehoahaz son of the king bulla, 600 BC, tb032014267.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2229" b="2229"/>
            <a:stretch/>
          </p:blipFill>
          <p:spPr>
            <a:xfrm flipH="1">
              <a:off x="0" y="-1"/>
              <a:ext cx="9143999" cy="6858001"/>
            </a:xfrm>
            <a:prstGeom prst="rect">
              <a:avLst/>
            </a:prstGeom>
          </p:spPr>
        </p:pic>
        <p:sp>
          <p:nvSpPr>
            <p:cNvPr id="5" name="Freeform 4"/>
            <p:cNvSpPr/>
            <p:nvPr/>
          </p:nvSpPr>
          <p:spPr>
            <a:xfrm>
              <a:off x="4872038" y="2955131"/>
              <a:ext cx="295275" cy="253118"/>
            </a:xfrm>
            <a:custGeom>
              <a:avLst/>
              <a:gdLst>
                <a:gd name="connsiteX0" fmla="*/ 0 w 295275"/>
                <a:gd name="connsiteY0" fmla="*/ 250032 h 250032"/>
                <a:gd name="connsiteX1" fmla="*/ 200025 w 295275"/>
                <a:gd name="connsiteY1" fmla="*/ 228600 h 250032"/>
                <a:gd name="connsiteX2" fmla="*/ 295275 w 295275"/>
                <a:gd name="connsiteY2" fmla="*/ 0 h 250032"/>
                <a:gd name="connsiteX3" fmla="*/ 142875 w 295275"/>
                <a:gd name="connsiteY3" fmla="*/ 61913 h 250032"/>
                <a:gd name="connsiteX4" fmla="*/ 247650 w 295275"/>
                <a:gd name="connsiteY4" fmla="*/ 119063 h 250032"/>
                <a:gd name="connsiteX0" fmla="*/ 0 w 295275"/>
                <a:gd name="connsiteY0" fmla="*/ 250032 h 250032"/>
                <a:gd name="connsiteX1" fmla="*/ 200025 w 295275"/>
                <a:gd name="connsiteY1" fmla="*/ 228600 h 250032"/>
                <a:gd name="connsiteX2" fmla="*/ 295275 w 295275"/>
                <a:gd name="connsiteY2" fmla="*/ 0 h 250032"/>
                <a:gd name="connsiteX3" fmla="*/ 142875 w 295275"/>
                <a:gd name="connsiteY3" fmla="*/ 61913 h 250032"/>
                <a:gd name="connsiteX4" fmla="*/ 247650 w 295275"/>
                <a:gd name="connsiteY4" fmla="*/ 119063 h 250032"/>
                <a:gd name="connsiteX0" fmla="*/ 0 w 295275"/>
                <a:gd name="connsiteY0" fmla="*/ 250032 h 253118"/>
                <a:gd name="connsiteX1" fmla="*/ 200025 w 295275"/>
                <a:gd name="connsiteY1" fmla="*/ 228600 h 253118"/>
                <a:gd name="connsiteX2" fmla="*/ 295275 w 295275"/>
                <a:gd name="connsiteY2" fmla="*/ 0 h 253118"/>
                <a:gd name="connsiteX3" fmla="*/ 142875 w 295275"/>
                <a:gd name="connsiteY3" fmla="*/ 61913 h 253118"/>
                <a:gd name="connsiteX4" fmla="*/ 247650 w 295275"/>
                <a:gd name="connsiteY4" fmla="*/ 119063 h 253118"/>
                <a:gd name="connsiteX0" fmla="*/ 0 w 295275"/>
                <a:gd name="connsiteY0" fmla="*/ 250032 h 253118"/>
                <a:gd name="connsiteX1" fmla="*/ 200025 w 295275"/>
                <a:gd name="connsiteY1" fmla="*/ 228600 h 253118"/>
                <a:gd name="connsiteX2" fmla="*/ 295275 w 295275"/>
                <a:gd name="connsiteY2" fmla="*/ 0 h 253118"/>
                <a:gd name="connsiteX3" fmla="*/ 142875 w 295275"/>
                <a:gd name="connsiteY3" fmla="*/ 61913 h 253118"/>
                <a:gd name="connsiteX4" fmla="*/ 247650 w 295275"/>
                <a:gd name="connsiteY4" fmla="*/ 119063 h 253118"/>
                <a:gd name="connsiteX0" fmla="*/ 0 w 295275"/>
                <a:gd name="connsiteY0" fmla="*/ 250032 h 253118"/>
                <a:gd name="connsiteX1" fmla="*/ 200025 w 295275"/>
                <a:gd name="connsiteY1" fmla="*/ 228600 h 253118"/>
                <a:gd name="connsiteX2" fmla="*/ 295275 w 295275"/>
                <a:gd name="connsiteY2" fmla="*/ 0 h 253118"/>
                <a:gd name="connsiteX3" fmla="*/ 142875 w 295275"/>
                <a:gd name="connsiteY3" fmla="*/ 61913 h 253118"/>
                <a:gd name="connsiteX4" fmla="*/ 247650 w 295275"/>
                <a:gd name="connsiteY4" fmla="*/ 119063 h 253118"/>
                <a:gd name="connsiteX0" fmla="*/ 0 w 295275"/>
                <a:gd name="connsiteY0" fmla="*/ 250032 h 253118"/>
                <a:gd name="connsiteX1" fmla="*/ 200025 w 295275"/>
                <a:gd name="connsiteY1" fmla="*/ 228600 h 253118"/>
                <a:gd name="connsiteX2" fmla="*/ 295275 w 295275"/>
                <a:gd name="connsiteY2" fmla="*/ 0 h 253118"/>
                <a:gd name="connsiteX3" fmla="*/ 142875 w 295275"/>
                <a:gd name="connsiteY3" fmla="*/ 61913 h 253118"/>
                <a:gd name="connsiteX4" fmla="*/ 247650 w 295275"/>
                <a:gd name="connsiteY4" fmla="*/ 119063 h 253118"/>
                <a:gd name="connsiteX0" fmla="*/ 0 w 295275"/>
                <a:gd name="connsiteY0" fmla="*/ 250032 h 253118"/>
                <a:gd name="connsiteX1" fmla="*/ 200025 w 295275"/>
                <a:gd name="connsiteY1" fmla="*/ 228600 h 253118"/>
                <a:gd name="connsiteX2" fmla="*/ 295275 w 295275"/>
                <a:gd name="connsiteY2" fmla="*/ 0 h 253118"/>
                <a:gd name="connsiteX3" fmla="*/ 142875 w 295275"/>
                <a:gd name="connsiteY3" fmla="*/ 61913 h 253118"/>
                <a:gd name="connsiteX4" fmla="*/ 247650 w 295275"/>
                <a:gd name="connsiteY4" fmla="*/ 119063 h 253118"/>
                <a:gd name="connsiteX0" fmla="*/ 0 w 295275"/>
                <a:gd name="connsiteY0" fmla="*/ 250032 h 253118"/>
                <a:gd name="connsiteX1" fmla="*/ 200025 w 295275"/>
                <a:gd name="connsiteY1" fmla="*/ 228600 h 253118"/>
                <a:gd name="connsiteX2" fmla="*/ 295275 w 295275"/>
                <a:gd name="connsiteY2" fmla="*/ 0 h 253118"/>
                <a:gd name="connsiteX3" fmla="*/ 142875 w 295275"/>
                <a:gd name="connsiteY3" fmla="*/ 61913 h 253118"/>
                <a:gd name="connsiteX4" fmla="*/ 247650 w 295275"/>
                <a:gd name="connsiteY4" fmla="*/ 119063 h 253118"/>
                <a:gd name="connsiteX0" fmla="*/ 0 w 295275"/>
                <a:gd name="connsiteY0" fmla="*/ 250032 h 253118"/>
                <a:gd name="connsiteX1" fmla="*/ 200025 w 295275"/>
                <a:gd name="connsiteY1" fmla="*/ 228600 h 253118"/>
                <a:gd name="connsiteX2" fmla="*/ 295275 w 295275"/>
                <a:gd name="connsiteY2" fmla="*/ 0 h 253118"/>
                <a:gd name="connsiteX3" fmla="*/ 142875 w 295275"/>
                <a:gd name="connsiteY3" fmla="*/ 61913 h 253118"/>
                <a:gd name="connsiteX4" fmla="*/ 247650 w 295275"/>
                <a:gd name="connsiteY4" fmla="*/ 119063 h 253118"/>
                <a:gd name="connsiteX0" fmla="*/ 0 w 295275"/>
                <a:gd name="connsiteY0" fmla="*/ 250032 h 253118"/>
                <a:gd name="connsiteX1" fmla="*/ 200025 w 295275"/>
                <a:gd name="connsiteY1" fmla="*/ 228600 h 253118"/>
                <a:gd name="connsiteX2" fmla="*/ 295275 w 295275"/>
                <a:gd name="connsiteY2" fmla="*/ 0 h 253118"/>
                <a:gd name="connsiteX3" fmla="*/ 142875 w 295275"/>
                <a:gd name="connsiteY3" fmla="*/ 61913 h 253118"/>
                <a:gd name="connsiteX4" fmla="*/ 247650 w 295275"/>
                <a:gd name="connsiteY4" fmla="*/ 119063 h 253118"/>
                <a:gd name="connsiteX0" fmla="*/ 0 w 295275"/>
                <a:gd name="connsiteY0" fmla="*/ 250032 h 253118"/>
                <a:gd name="connsiteX1" fmla="*/ 200025 w 295275"/>
                <a:gd name="connsiteY1" fmla="*/ 228600 h 253118"/>
                <a:gd name="connsiteX2" fmla="*/ 295275 w 295275"/>
                <a:gd name="connsiteY2" fmla="*/ 0 h 253118"/>
                <a:gd name="connsiteX3" fmla="*/ 142875 w 295275"/>
                <a:gd name="connsiteY3" fmla="*/ 61913 h 253118"/>
                <a:gd name="connsiteX4" fmla="*/ 247650 w 295275"/>
                <a:gd name="connsiteY4" fmla="*/ 119063 h 25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5" h="253118">
                  <a:moveTo>
                    <a:pt x="0" y="250032"/>
                  </a:moveTo>
                  <a:cubicBezTo>
                    <a:pt x="78581" y="252413"/>
                    <a:pt x="173831" y="261938"/>
                    <a:pt x="200025" y="228600"/>
                  </a:cubicBezTo>
                  <a:cubicBezTo>
                    <a:pt x="222249" y="195262"/>
                    <a:pt x="263525" y="76200"/>
                    <a:pt x="295275" y="0"/>
                  </a:cubicBezTo>
                  <a:cubicBezTo>
                    <a:pt x="237331" y="6351"/>
                    <a:pt x="143669" y="31750"/>
                    <a:pt x="142875" y="61913"/>
                  </a:cubicBezTo>
                  <a:cubicBezTo>
                    <a:pt x="146844" y="90488"/>
                    <a:pt x="210344" y="111919"/>
                    <a:pt x="247650" y="119063"/>
                  </a:cubicBez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645819" y="2950370"/>
              <a:ext cx="273844" cy="284780"/>
            </a:xfrm>
            <a:custGeom>
              <a:avLst/>
              <a:gdLst>
                <a:gd name="connsiteX0" fmla="*/ 0 w 273844"/>
                <a:gd name="connsiteY0" fmla="*/ 245269 h 283369"/>
                <a:gd name="connsiteX1" fmla="*/ 100012 w 273844"/>
                <a:gd name="connsiteY1" fmla="*/ 283369 h 283369"/>
                <a:gd name="connsiteX2" fmla="*/ 273844 w 273844"/>
                <a:gd name="connsiteY2" fmla="*/ 57150 h 283369"/>
                <a:gd name="connsiteX3" fmla="*/ 211931 w 273844"/>
                <a:gd name="connsiteY3" fmla="*/ 133350 h 283369"/>
                <a:gd name="connsiteX4" fmla="*/ 119062 w 273844"/>
                <a:gd name="connsiteY4" fmla="*/ 71437 h 283369"/>
                <a:gd name="connsiteX5" fmla="*/ 164306 w 273844"/>
                <a:gd name="connsiteY5" fmla="*/ 0 h 283369"/>
                <a:gd name="connsiteX0" fmla="*/ 0 w 273844"/>
                <a:gd name="connsiteY0" fmla="*/ 245269 h 284780"/>
                <a:gd name="connsiteX1" fmla="*/ 100012 w 273844"/>
                <a:gd name="connsiteY1" fmla="*/ 283369 h 284780"/>
                <a:gd name="connsiteX2" fmla="*/ 273844 w 273844"/>
                <a:gd name="connsiteY2" fmla="*/ 57150 h 284780"/>
                <a:gd name="connsiteX3" fmla="*/ 211931 w 273844"/>
                <a:gd name="connsiteY3" fmla="*/ 133350 h 284780"/>
                <a:gd name="connsiteX4" fmla="*/ 119062 w 273844"/>
                <a:gd name="connsiteY4" fmla="*/ 71437 h 284780"/>
                <a:gd name="connsiteX5" fmla="*/ 164306 w 273844"/>
                <a:gd name="connsiteY5" fmla="*/ 0 h 284780"/>
                <a:gd name="connsiteX0" fmla="*/ 0 w 273844"/>
                <a:gd name="connsiteY0" fmla="*/ 245269 h 284780"/>
                <a:gd name="connsiteX1" fmla="*/ 100012 w 273844"/>
                <a:gd name="connsiteY1" fmla="*/ 283369 h 284780"/>
                <a:gd name="connsiteX2" fmla="*/ 273844 w 273844"/>
                <a:gd name="connsiteY2" fmla="*/ 57150 h 284780"/>
                <a:gd name="connsiteX3" fmla="*/ 211931 w 273844"/>
                <a:gd name="connsiteY3" fmla="*/ 133350 h 284780"/>
                <a:gd name="connsiteX4" fmla="*/ 119062 w 273844"/>
                <a:gd name="connsiteY4" fmla="*/ 71437 h 284780"/>
                <a:gd name="connsiteX5" fmla="*/ 164306 w 273844"/>
                <a:gd name="connsiteY5" fmla="*/ 0 h 284780"/>
                <a:gd name="connsiteX0" fmla="*/ 0 w 273844"/>
                <a:gd name="connsiteY0" fmla="*/ 245269 h 284780"/>
                <a:gd name="connsiteX1" fmla="*/ 100012 w 273844"/>
                <a:gd name="connsiteY1" fmla="*/ 283369 h 284780"/>
                <a:gd name="connsiteX2" fmla="*/ 273844 w 273844"/>
                <a:gd name="connsiteY2" fmla="*/ 57150 h 284780"/>
                <a:gd name="connsiteX3" fmla="*/ 214312 w 273844"/>
                <a:gd name="connsiteY3" fmla="*/ 145256 h 284780"/>
                <a:gd name="connsiteX4" fmla="*/ 119062 w 273844"/>
                <a:gd name="connsiteY4" fmla="*/ 71437 h 284780"/>
                <a:gd name="connsiteX5" fmla="*/ 164306 w 273844"/>
                <a:gd name="connsiteY5" fmla="*/ 0 h 2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844" h="284780">
                  <a:moveTo>
                    <a:pt x="0" y="245269"/>
                  </a:moveTo>
                  <a:cubicBezTo>
                    <a:pt x="33337" y="257969"/>
                    <a:pt x="66675" y="292101"/>
                    <a:pt x="100012" y="283369"/>
                  </a:cubicBezTo>
                  <a:cubicBezTo>
                    <a:pt x="134143" y="274638"/>
                    <a:pt x="215900" y="132556"/>
                    <a:pt x="273844" y="57150"/>
                  </a:cubicBezTo>
                  <a:lnTo>
                    <a:pt x="214312" y="145256"/>
                  </a:lnTo>
                  <a:lnTo>
                    <a:pt x="119062" y="71437"/>
                  </a:lnTo>
                  <a:lnTo>
                    <a:pt x="164306" y="0"/>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360069" y="2928938"/>
              <a:ext cx="250031" cy="280987"/>
            </a:xfrm>
            <a:custGeom>
              <a:avLst/>
              <a:gdLst>
                <a:gd name="connsiteX0" fmla="*/ 204787 w 250031"/>
                <a:gd name="connsiteY0" fmla="*/ 0 h 280987"/>
                <a:gd name="connsiteX1" fmla="*/ 0 w 250031"/>
                <a:gd name="connsiteY1" fmla="*/ 90487 h 280987"/>
                <a:gd name="connsiteX2" fmla="*/ 142875 w 250031"/>
                <a:gd name="connsiteY2" fmla="*/ 33337 h 280987"/>
                <a:gd name="connsiteX3" fmla="*/ 123825 w 250031"/>
                <a:gd name="connsiteY3" fmla="*/ 4762 h 280987"/>
                <a:gd name="connsiteX4" fmla="*/ 250031 w 250031"/>
                <a:gd name="connsiteY4" fmla="*/ 280987 h 280987"/>
                <a:gd name="connsiteX5" fmla="*/ 200025 w 250031"/>
                <a:gd name="connsiteY5" fmla="*/ 185737 h 280987"/>
                <a:gd name="connsiteX6" fmla="*/ 38100 w 250031"/>
                <a:gd name="connsiteY6" fmla="*/ 273843 h 280987"/>
                <a:gd name="connsiteX7" fmla="*/ 200025 w 250031"/>
                <a:gd name="connsiteY7" fmla="*/ 178593 h 280987"/>
                <a:gd name="connsiteX8" fmla="*/ 161925 w 250031"/>
                <a:gd name="connsiteY8" fmla="*/ 100012 h 280987"/>
                <a:gd name="connsiteX9" fmla="*/ 30956 w 250031"/>
                <a:gd name="connsiteY9" fmla="*/ 166687 h 280987"/>
                <a:gd name="connsiteX0" fmla="*/ 204787 w 250031"/>
                <a:gd name="connsiteY0" fmla="*/ 0 h 280987"/>
                <a:gd name="connsiteX1" fmla="*/ 0 w 250031"/>
                <a:gd name="connsiteY1" fmla="*/ 90487 h 280987"/>
                <a:gd name="connsiteX2" fmla="*/ 142875 w 250031"/>
                <a:gd name="connsiteY2" fmla="*/ 33337 h 280987"/>
                <a:gd name="connsiteX3" fmla="*/ 123825 w 250031"/>
                <a:gd name="connsiteY3" fmla="*/ 4762 h 280987"/>
                <a:gd name="connsiteX4" fmla="*/ 250031 w 250031"/>
                <a:gd name="connsiteY4" fmla="*/ 280987 h 280987"/>
                <a:gd name="connsiteX5" fmla="*/ 204787 w 250031"/>
                <a:gd name="connsiteY5" fmla="*/ 178594 h 280987"/>
                <a:gd name="connsiteX6" fmla="*/ 38100 w 250031"/>
                <a:gd name="connsiteY6" fmla="*/ 273843 h 280987"/>
                <a:gd name="connsiteX7" fmla="*/ 200025 w 250031"/>
                <a:gd name="connsiteY7" fmla="*/ 178593 h 280987"/>
                <a:gd name="connsiteX8" fmla="*/ 161925 w 250031"/>
                <a:gd name="connsiteY8" fmla="*/ 100012 h 280987"/>
                <a:gd name="connsiteX9" fmla="*/ 30956 w 250031"/>
                <a:gd name="connsiteY9" fmla="*/ 166687 h 280987"/>
                <a:gd name="connsiteX0" fmla="*/ 204787 w 250031"/>
                <a:gd name="connsiteY0" fmla="*/ 0 h 280987"/>
                <a:gd name="connsiteX1" fmla="*/ 0 w 250031"/>
                <a:gd name="connsiteY1" fmla="*/ 90487 h 280987"/>
                <a:gd name="connsiteX2" fmla="*/ 138112 w 250031"/>
                <a:gd name="connsiteY2" fmla="*/ 28575 h 280987"/>
                <a:gd name="connsiteX3" fmla="*/ 123825 w 250031"/>
                <a:gd name="connsiteY3" fmla="*/ 4762 h 280987"/>
                <a:gd name="connsiteX4" fmla="*/ 250031 w 250031"/>
                <a:gd name="connsiteY4" fmla="*/ 280987 h 280987"/>
                <a:gd name="connsiteX5" fmla="*/ 204787 w 250031"/>
                <a:gd name="connsiteY5" fmla="*/ 178594 h 280987"/>
                <a:gd name="connsiteX6" fmla="*/ 38100 w 250031"/>
                <a:gd name="connsiteY6" fmla="*/ 273843 h 280987"/>
                <a:gd name="connsiteX7" fmla="*/ 200025 w 250031"/>
                <a:gd name="connsiteY7" fmla="*/ 178593 h 280987"/>
                <a:gd name="connsiteX8" fmla="*/ 161925 w 250031"/>
                <a:gd name="connsiteY8" fmla="*/ 100012 h 280987"/>
                <a:gd name="connsiteX9" fmla="*/ 30956 w 250031"/>
                <a:gd name="connsiteY9" fmla="*/ 166687 h 280987"/>
                <a:gd name="connsiteX0" fmla="*/ 204787 w 250031"/>
                <a:gd name="connsiteY0" fmla="*/ 0 h 280987"/>
                <a:gd name="connsiteX1" fmla="*/ 0 w 250031"/>
                <a:gd name="connsiteY1" fmla="*/ 90487 h 280987"/>
                <a:gd name="connsiteX2" fmla="*/ 138112 w 250031"/>
                <a:gd name="connsiteY2" fmla="*/ 28575 h 280987"/>
                <a:gd name="connsiteX3" fmla="*/ 123825 w 250031"/>
                <a:gd name="connsiteY3" fmla="*/ 4762 h 280987"/>
                <a:gd name="connsiteX4" fmla="*/ 250031 w 250031"/>
                <a:gd name="connsiteY4" fmla="*/ 280987 h 280987"/>
                <a:gd name="connsiteX5" fmla="*/ 204787 w 250031"/>
                <a:gd name="connsiteY5" fmla="*/ 178594 h 280987"/>
                <a:gd name="connsiteX6" fmla="*/ 38100 w 250031"/>
                <a:gd name="connsiteY6" fmla="*/ 273843 h 280987"/>
                <a:gd name="connsiteX7" fmla="*/ 200025 w 250031"/>
                <a:gd name="connsiteY7" fmla="*/ 178593 h 280987"/>
                <a:gd name="connsiteX8" fmla="*/ 166687 w 250031"/>
                <a:gd name="connsiteY8" fmla="*/ 102393 h 280987"/>
                <a:gd name="connsiteX9" fmla="*/ 30956 w 250031"/>
                <a:gd name="connsiteY9" fmla="*/ 166687 h 280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031" h="280987">
                  <a:moveTo>
                    <a:pt x="204787" y="0"/>
                  </a:moveTo>
                  <a:lnTo>
                    <a:pt x="0" y="90487"/>
                  </a:lnTo>
                  <a:lnTo>
                    <a:pt x="138112" y="28575"/>
                  </a:lnTo>
                  <a:lnTo>
                    <a:pt x="123825" y="4762"/>
                  </a:lnTo>
                  <a:lnTo>
                    <a:pt x="250031" y="280987"/>
                  </a:lnTo>
                  <a:lnTo>
                    <a:pt x="204787" y="178594"/>
                  </a:lnTo>
                  <a:lnTo>
                    <a:pt x="38100" y="273843"/>
                  </a:lnTo>
                  <a:lnTo>
                    <a:pt x="200025" y="178593"/>
                  </a:lnTo>
                  <a:lnTo>
                    <a:pt x="166687" y="102393"/>
                  </a:lnTo>
                  <a:lnTo>
                    <a:pt x="30956" y="166687"/>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060031" y="2947988"/>
              <a:ext cx="259557" cy="267738"/>
            </a:xfrm>
            <a:custGeom>
              <a:avLst/>
              <a:gdLst>
                <a:gd name="connsiteX0" fmla="*/ 0 w 259557"/>
                <a:gd name="connsiteY0" fmla="*/ 247650 h 266700"/>
                <a:gd name="connsiteX1" fmla="*/ 111919 w 259557"/>
                <a:gd name="connsiteY1" fmla="*/ 266700 h 266700"/>
                <a:gd name="connsiteX2" fmla="*/ 259557 w 259557"/>
                <a:gd name="connsiteY2" fmla="*/ 4762 h 266700"/>
                <a:gd name="connsiteX3" fmla="*/ 209550 w 259557"/>
                <a:gd name="connsiteY3" fmla="*/ 100012 h 266700"/>
                <a:gd name="connsiteX4" fmla="*/ 121444 w 259557"/>
                <a:gd name="connsiteY4" fmla="*/ 76200 h 266700"/>
                <a:gd name="connsiteX5" fmla="*/ 171450 w 259557"/>
                <a:gd name="connsiteY5" fmla="*/ 4762 h 266700"/>
                <a:gd name="connsiteX6" fmla="*/ 104775 w 259557"/>
                <a:gd name="connsiteY6" fmla="*/ 114300 h 266700"/>
                <a:gd name="connsiteX7" fmla="*/ 130969 w 259557"/>
                <a:gd name="connsiteY7" fmla="*/ 73818 h 266700"/>
                <a:gd name="connsiteX8" fmla="*/ 50007 w 259557"/>
                <a:gd name="connsiteY8" fmla="*/ 61912 h 266700"/>
                <a:gd name="connsiteX9" fmla="*/ 80963 w 259557"/>
                <a:gd name="connsiteY9" fmla="*/ 0 h 266700"/>
                <a:gd name="connsiteX10" fmla="*/ 28575 w 259557"/>
                <a:gd name="connsiteY10" fmla="*/ 107156 h 266700"/>
                <a:gd name="connsiteX0" fmla="*/ 0 w 259557"/>
                <a:gd name="connsiteY0" fmla="*/ 247650 h 266700"/>
                <a:gd name="connsiteX1" fmla="*/ 111919 w 259557"/>
                <a:gd name="connsiteY1" fmla="*/ 266700 h 266700"/>
                <a:gd name="connsiteX2" fmla="*/ 259557 w 259557"/>
                <a:gd name="connsiteY2" fmla="*/ 4762 h 266700"/>
                <a:gd name="connsiteX3" fmla="*/ 209550 w 259557"/>
                <a:gd name="connsiteY3" fmla="*/ 95250 h 266700"/>
                <a:gd name="connsiteX4" fmla="*/ 121444 w 259557"/>
                <a:gd name="connsiteY4" fmla="*/ 76200 h 266700"/>
                <a:gd name="connsiteX5" fmla="*/ 171450 w 259557"/>
                <a:gd name="connsiteY5" fmla="*/ 4762 h 266700"/>
                <a:gd name="connsiteX6" fmla="*/ 104775 w 259557"/>
                <a:gd name="connsiteY6" fmla="*/ 114300 h 266700"/>
                <a:gd name="connsiteX7" fmla="*/ 130969 w 259557"/>
                <a:gd name="connsiteY7" fmla="*/ 73818 h 266700"/>
                <a:gd name="connsiteX8" fmla="*/ 50007 w 259557"/>
                <a:gd name="connsiteY8" fmla="*/ 61912 h 266700"/>
                <a:gd name="connsiteX9" fmla="*/ 80963 w 259557"/>
                <a:gd name="connsiteY9" fmla="*/ 0 h 266700"/>
                <a:gd name="connsiteX10" fmla="*/ 28575 w 259557"/>
                <a:gd name="connsiteY10" fmla="*/ 107156 h 266700"/>
                <a:gd name="connsiteX0" fmla="*/ 0 w 259557"/>
                <a:gd name="connsiteY0" fmla="*/ 247650 h 266700"/>
                <a:gd name="connsiteX1" fmla="*/ 111919 w 259557"/>
                <a:gd name="connsiteY1" fmla="*/ 266700 h 266700"/>
                <a:gd name="connsiteX2" fmla="*/ 259557 w 259557"/>
                <a:gd name="connsiteY2" fmla="*/ 4762 h 266700"/>
                <a:gd name="connsiteX3" fmla="*/ 209550 w 259557"/>
                <a:gd name="connsiteY3" fmla="*/ 95250 h 266700"/>
                <a:gd name="connsiteX4" fmla="*/ 121444 w 259557"/>
                <a:gd name="connsiteY4" fmla="*/ 76200 h 266700"/>
                <a:gd name="connsiteX5" fmla="*/ 171450 w 259557"/>
                <a:gd name="connsiteY5" fmla="*/ 4762 h 266700"/>
                <a:gd name="connsiteX6" fmla="*/ 104775 w 259557"/>
                <a:gd name="connsiteY6" fmla="*/ 114300 h 266700"/>
                <a:gd name="connsiteX7" fmla="*/ 130969 w 259557"/>
                <a:gd name="connsiteY7" fmla="*/ 73818 h 266700"/>
                <a:gd name="connsiteX8" fmla="*/ 50007 w 259557"/>
                <a:gd name="connsiteY8" fmla="*/ 61912 h 266700"/>
                <a:gd name="connsiteX9" fmla="*/ 80963 w 259557"/>
                <a:gd name="connsiteY9" fmla="*/ 0 h 266700"/>
                <a:gd name="connsiteX10" fmla="*/ 28575 w 259557"/>
                <a:gd name="connsiteY10" fmla="*/ 107156 h 266700"/>
                <a:gd name="connsiteX0" fmla="*/ 0 w 259557"/>
                <a:gd name="connsiteY0" fmla="*/ 247650 h 267738"/>
                <a:gd name="connsiteX1" fmla="*/ 111919 w 259557"/>
                <a:gd name="connsiteY1" fmla="*/ 266700 h 267738"/>
                <a:gd name="connsiteX2" fmla="*/ 259557 w 259557"/>
                <a:gd name="connsiteY2" fmla="*/ 4762 h 267738"/>
                <a:gd name="connsiteX3" fmla="*/ 209550 w 259557"/>
                <a:gd name="connsiteY3" fmla="*/ 95250 h 267738"/>
                <a:gd name="connsiteX4" fmla="*/ 121444 w 259557"/>
                <a:gd name="connsiteY4" fmla="*/ 76200 h 267738"/>
                <a:gd name="connsiteX5" fmla="*/ 171450 w 259557"/>
                <a:gd name="connsiteY5" fmla="*/ 4762 h 267738"/>
                <a:gd name="connsiteX6" fmla="*/ 104775 w 259557"/>
                <a:gd name="connsiteY6" fmla="*/ 114300 h 267738"/>
                <a:gd name="connsiteX7" fmla="*/ 130969 w 259557"/>
                <a:gd name="connsiteY7" fmla="*/ 73818 h 267738"/>
                <a:gd name="connsiteX8" fmla="*/ 50007 w 259557"/>
                <a:gd name="connsiteY8" fmla="*/ 61912 h 267738"/>
                <a:gd name="connsiteX9" fmla="*/ 80963 w 259557"/>
                <a:gd name="connsiteY9" fmla="*/ 0 h 267738"/>
                <a:gd name="connsiteX10" fmla="*/ 28575 w 259557"/>
                <a:gd name="connsiteY10" fmla="*/ 107156 h 26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557" h="267738">
                  <a:moveTo>
                    <a:pt x="0" y="247650"/>
                  </a:moveTo>
                  <a:cubicBezTo>
                    <a:pt x="37306" y="254000"/>
                    <a:pt x="84138" y="272257"/>
                    <a:pt x="111919" y="266700"/>
                  </a:cubicBezTo>
                  <a:cubicBezTo>
                    <a:pt x="139700" y="265112"/>
                    <a:pt x="210344" y="92075"/>
                    <a:pt x="259557" y="4762"/>
                  </a:cubicBezTo>
                  <a:lnTo>
                    <a:pt x="209550" y="95250"/>
                  </a:lnTo>
                  <a:lnTo>
                    <a:pt x="121444" y="76200"/>
                  </a:lnTo>
                  <a:lnTo>
                    <a:pt x="171450" y="4762"/>
                  </a:lnTo>
                  <a:lnTo>
                    <a:pt x="104775" y="114300"/>
                  </a:lnTo>
                  <a:lnTo>
                    <a:pt x="130969" y="73818"/>
                  </a:lnTo>
                  <a:lnTo>
                    <a:pt x="50007" y="61912"/>
                  </a:lnTo>
                  <a:lnTo>
                    <a:pt x="80963" y="0"/>
                  </a:lnTo>
                  <a:lnTo>
                    <a:pt x="28575" y="107156"/>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3895614" y="2933700"/>
              <a:ext cx="154891" cy="267449"/>
            </a:xfrm>
            <a:custGeom>
              <a:avLst/>
              <a:gdLst>
                <a:gd name="connsiteX0" fmla="*/ 145256 w 145256"/>
                <a:gd name="connsiteY0" fmla="*/ 0 h 261938"/>
                <a:gd name="connsiteX1" fmla="*/ 0 w 145256"/>
                <a:gd name="connsiteY1" fmla="*/ 261938 h 261938"/>
                <a:gd name="connsiteX2" fmla="*/ 100013 w 145256"/>
                <a:gd name="connsiteY2" fmla="*/ 226219 h 261938"/>
                <a:gd name="connsiteX0" fmla="*/ 145256 w 145256"/>
                <a:gd name="connsiteY0" fmla="*/ 0 h 265906"/>
                <a:gd name="connsiteX1" fmla="*/ 0 w 145256"/>
                <a:gd name="connsiteY1" fmla="*/ 261938 h 265906"/>
                <a:gd name="connsiteX2" fmla="*/ 100013 w 145256"/>
                <a:gd name="connsiteY2" fmla="*/ 226219 h 265906"/>
                <a:gd name="connsiteX0" fmla="*/ 145256 w 145256"/>
                <a:gd name="connsiteY0" fmla="*/ 0 h 267449"/>
                <a:gd name="connsiteX1" fmla="*/ 0 w 145256"/>
                <a:gd name="connsiteY1" fmla="*/ 261938 h 267449"/>
                <a:gd name="connsiteX2" fmla="*/ 100013 w 145256"/>
                <a:gd name="connsiteY2" fmla="*/ 226219 h 267449"/>
                <a:gd name="connsiteX0" fmla="*/ 153790 w 153790"/>
                <a:gd name="connsiteY0" fmla="*/ 0 h 267449"/>
                <a:gd name="connsiteX1" fmla="*/ 8534 w 153790"/>
                <a:gd name="connsiteY1" fmla="*/ 261938 h 267449"/>
                <a:gd name="connsiteX2" fmla="*/ 108547 w 153790"/>
                <a:gd name="connsiteY2" fmla="*/ 226219 h 267449"/>
                <a:gd name="connsiteX0" fmla="*/ 154891 w 154891"/>
                <a:gd name="connsiteY0" fmla="*/ 0 h 267449"/>
                <a:gd name="connsiteX1" fmla="*/ 9635 w 154891"/>
                <a:gd name="connsiteY1" fmla="*/ 261938 h 267449"/>
                <a:gd name="connsiteX2" fmla="*/ 109648 w 154891"/>
                <a:gd name="connsiteY2" fmla="*/ 226219 h 267449"/>
              </a:gdLst>
              <a:ahLst/>
              <a:cxnLst>
                <a:cxn ang="0">
                  <a:pos x="connsiteX0" y="connsiteY0"/>
                </a:cxn>
                <a:cxn ang="0">
                  <a:pos x="connsiteX1" y="connsiteY1"/>
                </a:cxn>
                <a:cxn ang="0">
                  <a:pos x="connsiteX2" y="connsiteY2"/>
                </a:cxn>
              </a:cxnLst>
              <a:rect l="l" t="t" r="r" b="b"/>
              <a:pathLst>
                <a:path w="154891" h="267449">
                  <a:moveTo>
                    <a:pt x="154891" y="0"/>
                  </a:moveTo>
                  <a:cubicBezTo>
                    <a:pt x="85041" y="87313"/>
                    <a:pt x="-34815" y="236538"/>
                    <a:pt x="9635" y="261938"/>
                  </a:cubicBezTo>
                  <a:cubicBezTo>
                    <a:pt x="50117" y="278607"/>
                    <a:pt x="81073" y="254793"/>
                    <a:pt x="109648" y="226219"/>
                  </a:cubicBez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3602831" y="2940845"/>
              <a:ext cx="359569" cy="306768"/>
            </a:xfrm>
            <a:custGeom>
              <a:avLst/>
              <a:gdLst>
                <a:gd name="connsiteX0" fmla="*/ 0 w 359569"/>
                <a:gd name="connsiteY0" fmla="*/ 290512 h 290512"/>
                <a:gd name="connsiteX1" fmla="*/ 116682 w 359569"/>
                <a:gd name="connsiteY1" fmla="*/ 285750 h 290512"/>
                <a:gd name="connsiteX2" fmla="*/ 359569 w 359569"/>
                <a:gd name="connsiteY2" fmla="*/ 0 h 290512"/>
                <a:gd name="connsiteX3" fmla="*/ 261938 w 359569"/>
                <a:gd name="connsiteY3" fmla="*/ 111919 h 290512"/>
                <a:gd name="connsiteX4" fmla="*/ 104775 w 359569"/>
                <a:gd name="connsiteY4" fmla="*/ 30956 h 290512"/>
                <a:gd name="connsiteX5" fmla="*/ 214313 w 359569"/>
                <a:gd name="connsiteY5" fmla="*/ 83344 h 290512"/>
                <a:gd name="connsiteX6" fmla="*/ 235744 w 359569"/>
                <a:gd name="connsiteY6" fmla="*/ 14287 h 290512"/>
                <a:gd name="connsiteX0" fmla="*/ 0 w 359569"/>
                <a:gd name="connsiteY0" fmla="*/ 290512 h 301158"/>
                <a:gd name="connsiteX1" fmla="*/ 116682 w 359569"/>
                <a:gd name="connsiteY1" fmla="*/ 285750 h 301158"/>
                <a:gd name="connsiteX2" fmla="*/ 359569 w 359569"/>
                <a:gd name="connsiteY2" fmla="*/ 0 h 301158"/>
                <a:gd name="connsiteX3" fmla="*/ 261938 w 359569"/>
                <a:gd name="connsiteY3" fmla="*/ 111919 h 301158"/>
                <a:gd name="connsiteX4" fmla="*/ 104775 w 359569"/>
                <a:gd name="connsiteY4" fmla="*/ 30956 h 301158"/>
                <a:gd name="connsiteX5" fmla="*/ 214313 w 359569"/>
                <a:gd name="connsiteY5" fmla="*/ 83344 h 301158"/>
                <a:gd name="connsiteX6" fmla="*/ 235744 w 359569"/>
                <a:gd name="connsiteY6" fmla="*/ 14287 h 301158"/>
                <a:gd name="connsiteX0" fmla="*/ 0 w 359569"/>
                <a:gd name="connsiteY0" fmla="*/ 290512 h 312755"/>
                <a:gd name="connsiteX1" fmla="*/ 116682 w 359569"/>
                <a:gd name="connsiteY1" fmla="*/ 285750 h 312755"/>
                <a:gd name="connsiteX2" fmla="*/ 359569 w 359569"/>
                <a:gd name="connsiteY2" fmla="*/ 0 h 312755"/>
                <a:gd name="connsiteX3" fmla="*/ 261938 w 359569"/>
                <a:gd name="connsiteY3" fmla="*/ 111919 h 312755"/>
                <a:gd name="connsiteX4" fmla="*/ 104775 w 359569"/>
                <a:gd name="connsiteY4" fmla="*/ 30956 h 312755"/>
                <a:gd name="connsiteX5" fmla="*/ 214313 w 359569"/>
                <a:gd name="connsiteY5" fmla="*/ 83344 h 312755"/>
                <a:gd name="connsiteX6" fmla="*/ 235744 w 359569"/>
                <a:gd name="connsiteY6" fmla="*/ 14287 h 312755"/>
                <a:gd name="connsiteX0" fmla="*/ 0 w 359569"/>
                <a:gd name="connsiteY0" fmla="*/ 290512 h 300090"/>
                <a:gd name="connsiteX1" fmla="*/ 116682 w 359569"/>
                <a:gd name="connsiteY1" fmla="*/ 285750 h 300090"/>
                <a:gd name="connsiteX2" fmla="*/ 359569 w 359569"/>
                <a:gd name="connsiteY2" fmla="*/ 0 h 300090"/>
                <a:gd name="connsiteX3" fmla="*/ 261938 w 359569"/>
                <a:gd name="connsiteY3" fmla="*/ 111919 h 300090"/>
                <a:gd name="connsiteX4" fmla="*/ 104775 w 359569"/>
                <a:gd name="connsiteY4" fmla="*/ 30956 h 300090"/>
                <a:gd name="connsiteX5" fmla="*/ 214313 w 359569"/>
                <a:gd name="connsiteY5" fmla="*/ 83344 h 300090"/>
                <a:gd name="connsiteX6" fmla="*/ 235744 w 359569"/>
                <a:gd name="connsiteY6" fmla="*/ 14287 h 300090"/>
                <a:gd name="connsiteX0" fmla="*/ 0 w 359569"/>
                <a:gd name="connsiteY0" fmla="*/ 290512 h 300965"/>
                <a:gd name="connsiteX1" fmla="*/ 116682 w 359569"/>
                <a:gd name="connsiteY1" fmla="*/ 285750 h 300965"/>
                <a:gd name="connsiteX2" fmla="*/ 359569 w 359569"/>
                <a:gd name="connsiteY2" fmla="*/ 0 h 300965"/>
                <a:gd name="connsiteX3" fmla="*/ 261938 w 359569"/>
                <a:gd name="connsiteY3" fmla="*/ 111919 h 300965"/>
                <a:gd name="connsiteX4" fmla="*/ 104775 w 359569"/>
                <a:gd name="connsiteY4" fmla="*/ 30956 h 300965"/>
                <a:gd name="connsiteX5" fmla="*/ 214313 w 359569"/>
                <a:gd name="connsiteY5" fmla="*/ 83344 h 300965"/>
                <a:gd name="connsiteX6" fmla="*/ 235744 w 359569"/>
                <a:gd name="connsiteY6" fmla="*/ 14287 h 300965"/>
                <a:gd name="connsiteX0" fmla="*/ 0 w 359569"/>
                <a:gd name="connsiteY0" fmla="*/ 290512 h 306768"/>
                <a:gd name="connsiteX1" fmla="*/ 116682 w 359569"/>
                <a:gd name="connsiteY1" fmla="*/ 285750 h 306768"/>
                <a:gd name="connsiteX2" fmla="*/ 359569 w 359569"/>
                <a:gd name="connsiteY2" fmla="*/ 0 h 306768"/>
                <a:gd name="connsiteX3" fmla="*/ 261938 w 359569"/>
                <a:gd name="connsiteY3" fmla="*/ 111919 h 306768"/>
                <a:gd name="connsiteX4" fmla="*/ 104775 w 359569"/>
                <a:gd name="connsiteY4" fmla="*/ 30956 h 306768"/>
                <a:gd name="connsiteX5" fmla="*/ 214313 w 359569"/>
                <a:gd name="connsiteY5" fmla="*/ 83344 h 306768"/>
                <a:gd name="connsiteX6" fmla="*/ 235744 w 359569"/>
                <a:gd name="connsiteY6" fmla="*/ 14287 h 306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9569" h="306768">
                  <a:moveTo>
                    <a:pt x="0" y="290512"/>
                  </a:moveTo>
                  <a:cubicBezTo>
                    <a:pt x="38894" y="307975"/>
                    <a:pt x="90469" y="317857"/>
                    <a:pt x="116682" y="285750"/>
                  </a:cubicBezTo>
                  <a:cubicBezTo>
                    <a:pt x="202534" y="180595"/>
                    <a:pt x="278607" y="95250"/>
                    <a:pt x="359569" y="0"/>
                  </a:cubicBezTo>
                  <a:lnTo>
                    <a:pt x="261938" y="111919"/>
                  </a:lnTo>
                  <a:lnTo>
                    <a:pt x="104775" y="30956"/>
                  </a:lnTo>
                  <a:lnTo>
                    <a:pt x="214313" y="83344"/>
                  </a:lnTo>
                  <a:lnTo>
                    <a:pt x="235744" y="14287"/>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descr="A picture containing food&#10;&#10;Description automatically generated">
            <a:extLst>
              <a:ext uri="{FF2B5EF4-FFF2-40B4-BE49-F238E27FC236}">
                <a16:creationId xmlns:a16="http://schemas.microsoft.com/office/drawing/2014/main" id="{5ADE3DD3-CC1C-4057-B137-1A32CDAD1C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Seal inscribed “Belonging to Jehoahaz, son of the king,” circa 600 BC</a:t>
            </a:r>
          </a:p>
        </p:txBody>
      </p:sp>
      <p:sp>
        <p:nvSpPr>
          <p:cNvPr id="3" name="Text Placeholder 2"/>
          <p:cNvSpPr>
            <a:spLocks noGrp="1"/>
          </p:cNvSpPr>
          <p:nvPr>
            <p:ph type="body" sz="quarter" idx="12"/>
          </p:nvPr>
        </p:nvSpPr>
        <p:spPr/>
        <p:txBody>
          <a:bodyPr/>
          <a:lstStyle/>
          <a:p>
            <a:r>
              <a:rPr lang="en-US" dirty="0"/>
              <a:t>13:27</a:t>
            </a:r>
          </a:p>
        </p:txBody>
      </p:sp>
      <p:sp>
        <p:nvSpPr>
          <p:cNvPr id="4" name="Title 3"/>
          <p:cNvSpPr>
            <a:spLocks noGrp="1"/>
          </p:cNvSpPr>
          <p:nvPr>
            <p:ph type="title"/>
          </p:nvPr>
        </p:nvSpPr>
        <p:spPr/>
        <p:txBody>
          <a:bodyPr/>
          <a:lstStyle/>
          <a:p>
            <a:r>
              <a:rPr lang="en-US" dirty="0"/>
              <a:t>But Absalom pressed him, and he let Amnon and all the king’s sons go with him</a:t>
            </a:r>
          </a:p>
        </p:txBody>
      </p:sp>
    </p:spTree>
    <p:extLst>
      <p:ext uri="{BB962C8B-B14F-4D97-AF65-F5344CB8AC3E}">
        <p14:creationId xmlns:p14="http://schemas.microsoft.com/office/powerpoint/2010/main" val="150453500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at a table&#10;&#10;Description automatically generated">
            <a:extLst>
              <a:ext uri="{FF2B5EF4-FFF2-40B4-BE49-F238E27FC236}">
                <a16:creationId xmlns:a16="http://schemas.microsoft.com/office/drawing/2014/main" id="{C13E001E-7204-4706-AAB2-CB656A951309}"/>
              </a:ext>
            </a:extLst>
          </p:cNvPr>
          <p:cNvPicPr>
            <a:picLocks noChangeAspect="1"/>
          </p:cNvPicPr>
          <p:nvPr/>
        </p:nvPicPr>
        <p:blipFill rotWithShape="1">
          <a:blip r:embed="rId3">
            <a:extLst>
              <a:ext uri="{28A0092B-C50C-407E-A947-70E740481C1C}">
                <a14:useLocalDpi xmlns:a14="http://schemas.microsoft.com/office/drawing/2010/main" val="0"/>
              </a:ext>
            </a:extLst>
          </a:blip>
          <a:srcRect l="1352" r="2300"/>
          <a:stretch/>
        </p:blipFill>
        <p:spPr>
          <a:xfrm>
            <a:off x="0" y="350748"/>
            <a:ext cx="9144000" cy="6168924"/>
          </a:xfrm>
          <a:prstGeom prst="rect">
            <a:avLst/>
          </a:prstGeom>
        </p:spPr>
      </p:pic>
      <p:sp>
        <p:nvSpPr>
          <p:cNvPr id="2" name="Text Placeholder 1"/>
          <p:cNvSpPr>
            <a:spLocks noGrp="1"/>
          </p:cNvSpPr>
          <p:nvPr>
            <p:ph type="body" sz="quarter" idx="10"/>
          </p:nvPr>
        </p:nvSpPr>
        <p:spPr/>
        <p:txBody>
          <a:bodyPr/>
          <a:lstStyle/>
          <a:p>
            <a:r>
              <a:rPr lang="en-US" i="1" dirty="0"/>
              <a:t>Absalom </a:t>
            </a:r>
            <a:r>
              <a:rPr lang="en-US" i="1" dirty="0" err="1"/>
              <a:t>Causeth</a:t>
            </a:r>
            <a:r>
              <a:rPr lang="en-US" i="1" dirty="0"/>
              <a:t> Amnon to be Slain</a:t>
            </a:r>
            <a:r>
              <a:rPr lang="en-US" dirty="0"/>
              <a:t>, by James Tissot, circa 1899</a:t>
            </a:r>
          </a:p>
        </p:txBody>
      </p:sp>
      <p:sp>
        <p:nvSpPr>
          <p:cNvPr id="3" name="Text Placeholder 2"/>
          <p:cNvSpPr>
            <a:spLocks noGrp="1"/>
          </p:cNvSpPr>
          <p:nvPr>
            <p:ph type="body" sz="quarter" idx="12"/>
          </p:nvPr>
        </p:nvSpPr>
        <p:spPr/>
        <p:txBody>
          <a:bodyPr/>
          <a:lstStyle/>
          <a:p>
            <a:r>
              <a:rPr lang="en-US" dirty="0"/>
              <a:t>13:28</a:t>
            </a:r>
          </a:p>
        </p:txBody>
      </p:sp>
      <p:sp>
        <p:nvSpPr>
          <p:cNvPr id="4" name="Title 3"/>
          <p:cNvSpPr>
            <a:spLocks noGrp="1"/>
          </p:cNvSpPr>
          <p:nvPr>
            <p:ph type="title"/>
          </p:nvPr>
        </p:nvSpPr>
        <p:spPr/>
        <p:txBody>
          <a:bodyPr/>
          <a:lstStyle/>
          <a:p>
            <a:r>
              <a:rPr lang="en-US" dirty="0"/>
              <a:t>Absalom told his servants, “When Amnon is drunk and I say, then put him to death”</a:t>
            </a:r>
          </a:p>
        </p:txBody>
      </p:sp>
    </p:spTree>
    <p:extLst>
      <p:ext uri="{BB962C8B-B14F-4D97-AF65-F5344CB8AC3E}">
        <p14:creationId xmlns:p14="http://schemas.microsoft.com/office/powerpoint/2010/main" val="18228581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FEF35D-51AD-4ED6-A5B1-7C80EE3FD6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Assyrian soldier executing a prisoner, from the Lachish reliefs at Nineveh, circa 700 BC</a:t>
            </a:r>
          </a:p>
        </p:txBody>
      </p:sp>
      <p:sp>
        <p:nvSpPr>
          <p:cNvPr id="3" name="Text Placeholder 2"/>
          <p:cNvSpPr>
            <a:spLocks noGrp="1"/>
          </p:cNvSpPr>
          <p:nvPr>
            <p:ph type="body" sz="quarter" idx="12"/>
          </p:nvPr>
        </p:nvSpPr>
        <p:spPr/>
        <p:txBody>
          <a:bodyPr/>
          <a:lstStyle/>
          <a:p>
            <a:r>
              <a:rPr lang="en-US" dirty="0"/>
              <a:t>13:29</a:t>
            </a:r>
          </a:p>
        </p:txBody>
      </p:sp>
      <p:sp>
        <p:nvSpPr>
          <p:cNvPr id="4" name="Title 3"/>
          <p:cNvSpPr>
            <a:spLocks noGrp="1"/>
          </p:cNvSpPr>
          <p:nvPr>
            <p:ph type="title"/>
          </p:nvPr>
        </p:nvSpPr>
        <p:spPr/>
        <p:txBody>
          <a:bodyPr/>
          <a:lstStyle/>
          <a:p>
            <a:r>
              <a:rPr lang="en-US" dirty="0"/>
              <a:t>And the servants of Absalom did to Amnon as Absalom had commanded</a:t>
            </a:r>
          </a:p>
        </p:txBody>
      </p:sp>
    </p:spTree>
    <p:extLst>
      <p:ext uri="{BB962C8B-B14F-4D97-AF65-F5344CB8AC3E}">
        <p14:creationId xmlns:p14="http://schemas.microsoft.com/office/powerpoint/2010/main" val="7054404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Dead soldier from the Small Pergamene Votive Offering, 2nd century AD</a:t>
            </a:r>
          </a:p>
        </p:txBody>
      </p:sp>
      <p:sp>
        <p:nvSpPr>
          <p:cNvPr id="3" name="Text Placeholder 2"/>
          <p:cNvSpPr>
            <a:spLocks noGrp="1"/>
          </p:cNvSpPr>
          <p:nvPr>
            <p:ph type="body" sz="quarter" idx="12"/>
          </p:nvPr>
        </p:nvSpPr>
        <p:spPr/>
        <p:txBody>
          <a:bodyPr/>
          <a:lstStyle/>
          <a:p>
            <a:r>
              <a:rPr lang="en-US" dirty="0"/>
              <a:t>13:29</a:t>
            </a:r>
          </a:p>
        </p:txBody>
      </p:sp>
      <p:sp>
        <p:nvSpPr>
          <p:cNvPr id="4" name="Title 3"/>
          <p:cNvSpPr>
            <a:spLocks noGrp="1"/>
          </p:cNvSpPr>
          <p:nvPr>
            <p:ph type="title"/>
          </p:nvPr>
        </p:nvSpPr>
        <p:spPr/>
        <p:txBody>
          <a:bodyPr/>
          <a:lstStyle/>
          <a:p>
            <a:r>
              <a:rPr lang="en-US" dirty="0"/>
              <a:t>And the servants of Absalom did to Amnon as Absalom had commanded</a:t>
            </a:r>
          </a:p>
        </p:txBody>
      </p:sp>
      <p:pic>
        <p:nvPicPr>
          <p:cNvPr id="6" name="Picture 2" descr="C:\Users\Kris\Documents\Bolen\04 0Adds 2012\19 Museum\Rome Museums\Naples Museum\Farnese Collection\Small Pergamene Votive Offering, 2nd c AD copy of 2nd c BC original, tb0515171472.jpg"/>
          <p:cNvPicPr>
            <a:picLocks noChangeAspect="1" noChangeArrowheads="1"/>
          </p:cNvPicPr>
          <p:nvPr/>
        </p:nvPicPr>
        <p:blipFill rotWithShape="1">
          <a:blip r:embed="rId3">
            <a:extLst>
              <a:ext uri="{28A0092B-C50C-407E-A947-70E740481C1C}">
                <a14:useLocalDpi xmlns:a14="http://schemas.microsoft.com/office/drawing/2010/main" val="0"/>
              </a:ext>
            </a:extLst>
          </a:blip>
          <a:srcRect l="5145" r="5650"/>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08543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Illustration of a donkey (left) and a mule</a:t>
            </a:r>
          </a:p>
        </p:txBody>
      </p:sp>
      <p:sp>
        <p:nvSpPr>
          <p:cNvPr id="3" name="Text Placeholder 2"/>
          <p:cNvSpPr>
            <a:spLocks noGrp="1"/>
          </p:cNvSpPr>
          <p:nvPr>
            <p:ph type="body" sz="quarter" idx="12"/>
          </p:nvPr>
        </p:nvSpPr>
        <p:spPr/>
        <p:txBody>
          <a:bodyPr/>
          <a:lstStyle/>
          <a:p>
            <a:r>
              <a:rPr lang="en-US" dirty="0"/>
              <a:t>13:29</a:t>
            </a:r>
          </a:p>
        </p:txBody>
      </p:sp>
      <p:sp>
        <p:nvSpPr>
          <p:cNvPr id="4" name="Title 3"/>
          <p:cNvSpPr>
            <a:spLocks noGrp="1"/>
          </p:cNvSpPr>
          <p:nvPr>
            <p:ph type="title"/>
          </p:nvPr>
        </p:nvSpPr>
        <p:spPr/>
        <p:txBody>
          <a:bodyPr/>
          <a:lstStyle/>
          <a:p>
            <a:r>
              <a:rPr lang="en-US" dirty="0"/>
              <a:t>Then all the king’s sons arose, and each got upon his mule and fled</a:t>
            </a:r>
          </a:p>
        </p:txBody>
      </p:sp>
      <p:pic>
        <p:nvPicPr>
          <p:cNvPr id="6" name="Picture 5">
            <a:extLst>
              <a:ext uri="{FF2B5EF4-FFF2-40B4-BE49-F238E27FC236}">
                <a16:creationId xmlns:a16="http://schemas.microsoft.com/office/drawing/2014/main" id="{6360869C-6127-47DB-A321-25F2D09F59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7595"/>
            <a:ext cx="9144000" cy="5642811"/>
          </a:xfrm>
          <a:prstGeom prst="rect">
            <a:avLst/>
          </a:prstGeom>
        </p:spPr>
      </p:pic>
    </p:spTree>
    <p:extLst>
      <p:ext uri="{BB962C8B-B14F-4D97-AF65-F5344CB8AC3E}">
        <p14:creationId xmlns:p14="http://schemas.microsoft.com/office/powerpoint/2010/main" val="1025535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19 Persia-pcb\Reza Abbasi Museum\Girdle with animals and chariots, bronze, from northwest Iran, Urartian period, tb0514183637.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Girdle with horsemen on a hunt, from northwest Iran, Urartian period, 9th–6th centuries BC</a:t>
            </a:r>
          </a:p>
        </p:txBody>
      </p:sp>
      <p:sp>
        <p:nvSpPr>
          <p:cNvPr id="3" name="Text Placeholder 2"/>
          <p:cNvSpPr>
            <a:spLocks noGrp="1"/>
          </p:cNvSpPr>
          <p:nvPr>
            <p:ph type="body" sz="quarter" idx="12"/>
          </p:nvPr>
        </p:nvSpPr>
        <p:spPr/>
        <p:txBody>
          <a:bodyPr/>
          <a:lstStyle/>
          <a:p>
            <a:r>
              <a:rPr lang="en-US" dirty="0"/>
              <a:t>13:29</a:t>
            </a:r>
          </a:p>
        </p:txBody>
      </p:sp>
      <p:sp>
        <p:nvSpPr>
          <p:cNvPr id="4" name="Title 3"/>
          <p:cNvSpPr>
            <a:spLocks noGrp="1"/>
          </p:cNvSpPr>
          <p:nvPr>
            <p:ph type="title"/>
          </p:nvPr>
        </p:nvSpPr>
        <p:spPr/>
        <p:txBody>
          <a:bodyPr/>
          <a:lstStyle/>
          <a:p>
            <a:r>
              <a:rPr lang="en-US" dirty="0"/>
              <a:t>Then all the king’s sons arose, and each got upon his mule and fled</a:t>
            </a:r>
          </a:p>
        </p:txBody>
      </p:sp>
    </p:spTree>
    <p:extLst>
      <p:ext uri="{BB962C8B-B14F-4D97-AF65-F5344CB8AC3E}">
        <p14:creationId xmlns:p14="http://schemas.microsoft.com/office/powerpoint/2010/main" val="38044038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McKinny museums\Hecht Museum\Archaeological Remains by Period\05 Iron Age\Iron II\Figurines of horses and riders, Iron II, cm1706270955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4788"/>
            <a:ext cx="9144000" cy="64468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Figurines of horses and riders, Iron Age II, circa 1000–600 BC</a:t>
            </a:r>
          </a:p>
        </p:txBody>
      </p:sp>
      <p:sp>
        <p:nvSpPr>
          <p:cNvPr id="3" name="Text Placeholder 2"/>
          <p:cNvSpPr>
            <a:spLocks noGrp="1"/>
          </p:cNvSpPr>
          <p:nvPr>
            <p:ph type="body" sz="quarter" idx="12"/>
          </p:nvPr>
        </p:nvSpPr>
        <p:spPr/>
        <p:txBody>
          <a:bodyPr/>
          <a:lstStyle/>
          <a:p>
            <a:r>
              <a:rPr lang="en-US" dirty="0"/>
              <a:t>13:29</a:t>
            </a:r>
          </a:p>
        </p:txBody>
      </p:sp>
      <p:sp>
        <p:nvSpPr>
          <p:cNvPr id="4" name="Title 3"/>
          <p:cNvSpPr>
            <a:spLocks noGrp="1"/>
          </p:cNvSpPr>
          <p:nvPr>
            <p:ph type="title"/>
          </p:nvPr>
        </p:nvSpPr>
        <p:spPr/>
        <p:txBody>
          <a:bodyPr/>
          <a:lstStyle/>
          <a:p>
            <a:r>
              <a:rPr lang="en-US" dirty="0"/>
              <a:t>Then all the king’s sons arose, and each got upon his mule and fled</a:t>
            </a:r>
          </a:p>
        </p:txBody>
      </p:sp>
    </p:spTree>
    <p:extLst>
      <p:ext uri="{BB962C8B-B14F-4D97-AF65-F5344CB8AC3E}">
        <p14:creationId xmlns:p14="http://schemas.microsoft.com/office/powerpoint/2010/main" val="18878124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9965"/>
            <a:ext cx="9144000" cy="6346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fr-FR" dirty="0"/>
              <a:t>Bedouin horse races, at Amman, 1921</a:t>
            </a:r>
            <a:endParaRPr lang="en-US" dirty="0"/>
          </a:p>
        </p:txBody>
      </p:sp>
      <p:sp>
        <p:nvSpPr>
          <p:cNvPr id="3" name="Text Placeholder 2"/>
          <p:cNvSpPr>
            <a:spLocks noGrp="1"/>
          </p:cNvSpPr>
          <p:nvPr>
            <p:ph type="body" sz="quarter" idx="12"/>
          </p:nvPr>
        </p:nvSpPr>
        <p:spPr/>
        <p:txBody>
          <a:bodyPr/>
          <a:lstStyle/>
          <a:p>
            <a:r>
              <a:rPr lang="en-US" dirty="0"/>
              <a:t>13:29</a:t>
            </a:r>
          </a:p>
        </p:txBody>
      </p:sp>
      <p:sp>
        <p:nvSpPr>
          <p:cNvPr id="4" name="Title 3"/>
          <p:cNvSpPr>
            <a:spLocks noGrp="1"/>
          </p:cNvSpPr>
          <p:nvPr>
            <p:ph type="title"/>
          </p:nvPr>
        </p:nvSpPr>
        <p:spPr/>
        <p:txBody>
          <a:bodyPr/>
          <a:lstStyle/>
          <a:p>
            <a:r>
              <a:rPr lang="en-US" dirty="0"/>
              <a:t>Then all the king’s sons arose, and each got upon his mule and fled</a:t>
            </a:r>
          </a:p>
        </p:txBody>
      </p:sp>
    </p:spTree>
    <p:extLst>
      <p:ext uri="{BB962C8B-B14F-4D97-AF65-F5344CB8AC3E}">
        <p14:creationId xmlns:p14="http://schemas.microsoft.com/office/powerpoint/2010/main" val="166045845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Getty Villa\Assyrian reliefs\Relief of attack on enemy town, Assyrian, from central palace at Nimrud, 730-727 BC, tb100919410.jpg"/>
          <p:cNvPicPr>
            <a:picLocks noChangeAspect="1" noChangeArrowheads="1"/>
          </p:cNvPicPr>
          <p:nvPr/>
        </p:nvPicPr>
        <p:blipFill rotWithShape="1">
          <a:blip r:embed="rId3">
            <a:extLst>
              <a:ext uri="{28A0092B-C50C-407E-A947-70E740481C1C}">
                <a14:useLocalDpi xmlns:a14="http://schemas.microsoft.com/office/drawing/2010/main" val="0"/>
              </a:ext>
            </a:extLst>
          </a:blip>
          <a:srcRect r="7143"/>
          <a:stretch/>
        </p:blipFill>
        <p:spPr bwMode="auto">
          <a:xfrm>
            <a:off x="0" y="158262"/>
            <a:ext cx="9144000" cy="651876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 killing enemies, from the central palace at Nimrud, circa 730–727 BC</a:t>
            </a:r>
          </a:p>
        </p:txBody>
      </p:sp>
      <p:sp>
        <p:nvSpPr>
          <p:cNvPr id="3" name="Text Placeholder 2"/>
          <p:cNvSpPr>
            <a:spLocks noGrp="1"/>
          </p:cNvSpPr>
          <p:nvPr>
            <p:ph type="body" sz="quarter" idx="12"/>
          </p:nvPr>
        </p:nvSpPr>
        <p:spPr/>
        <p:txBody>
          <a:bodyPr/>
          <a:lstStyle/>
          <a:p>
            <a:r>
              <a:rPr lang="en-US" dirty="0"/>
              <a:t>13:30</a:t>
            </a:r>
          </a:p>
        </p:txBody>
      </p:sp>
      <p:sp>
        <p:nvSpPr>
          <p:cNvPr id="4" name="Title 3"/>
          <p:cNvSpPr>
            <a:spLocks noGrp="1"/>
          </p:cNvSpPr>
          <p:nvPr>
            <p:ph type="title"/>
          </p:nvPr>
        </p:nvSpPr>
        <p:spPr/>
        <p:txBody>
          <a:bodyPr/>
          <a:lstStyle/>
          <a:p>
            <a:r>
              <a:rPr lang="en-US" dirty="0"/>
              <a:t>It was told David, saying, “Absalom has slain all the king’s sons, and not one of them is left”</a:t>
            </a:r>
          </a:p>
        </p:txBody>
      </p:sp>
    </p:spTree>
    <p:extLst>
      <p:ext uri="{BB962C8B-B14F-4D97-AF65-F5344CB8AC3E}">
        <p14:creationId xmlns:p14="http://schemas.microsoft.com/office/powerpoint/2010/main" val="9318578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Israel2016\02 Samaria and the Center\Yad HaShmonah\Prophet rending garment, bronze sculpture, tb052816713.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64C453AE-CF82-4E3B-8042-C2F6C3A0D91C}"/>
              </a:ext>
            </a:extLst>
          </p:cNvPr>
          <p:cNvSpPr>
            <a:spLocks noGrp="1"/>
          </p:cNvSpPr>
          <p:nvPr>
            <p:ph type="body" sz="quarter" idx="10"/>
          </p:nvPr>
        </p:nvSpPr>
        <p:spPr/>
        <p:txBody>
          <a:bodyPr/>
          <a:lstStyle/>
          <a:p>
            <a:r>
              <a:rPr lang="en-US" dirty="0"/>
              <a:t>Bronze sculpture of a man tearing his clothing in mourning</a:t>
            </a:r>
          </a:p>
        </p:txBody>
      </p:sp>
      <p:sp>
        <p:nvSpPr>
          <p:cNvPr id="3" name="Text Placeholder 2"/>
          <p:cNvSpPr>
            <a:spLocks noGrp="1"/>
          </p:cNvSpPr>
          <p:nvPr>
            <p:ph type="body" sz="quarter" idx="12"/>
          </p:nvPr>
        </p:nvSpPr>
        <p:spPr/>
        <p:txBody>
          <a:bodyPr/>
          <a:lstStyle/>
          <a:p>
            <a:r>
              <a:rPr lang="en-US" dirty="0"/>
              <a:t>13:31</a:t>
            </a:r>
          </a:p>
        </p:txBody>
      </p:sp>
      <p:sp>
        <p:nvSpPr>
          <p:cNvPr id="4" name="Title 3"/>
          <p:cNvSpPr>
            <a:spLocks noGrp="1"/>
          </p:cNvSpPr>
          <p:nvPr>
            <p:ph type="title"/>
          </p:nvPr>
        </p:nvSpPr>
        <p:spPr/>
        <p:txBody>
          <a:bodyPr/>
          <a:lstStyle/>
          <a:p>
            <a:r>
              <a:rPr lang="en-US" dirty="0"/>
              <a:t>The king stood up and tore his garments and lay down on the ground</a:t>
            </a:r>
          </a:p>
        </p:txBody>
      </p:sp>
    </p:spTree>
    <p:extLst>
      <p:ext uri="{BB962C8B-B14F-4D97-AF65-F5344CB8AC3E}">
        <p14:creationId xmlns:p14="http://schemas.microsoft.com/office/powerpoint/2010/main" val="1414867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PCB size\San Antonio Museum-pcb\Greco-Roman\Statue of sleeping Ariadne, marble, Roman, 2nd c AD, tb1117168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5575"/>
            <a:ext cx="9144000" cy="6546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Marble statue of sleeping Ariadne, 2nd century AD</a:t>
            </a:r>
          </a:p>
        </p:txBody>
      </p:sp>
      <p:sp>
        <p:nvSpPr>
          <p:cNvPr id="3" name="Text Placeholder 2"/>
          <p:cNvSpPr>
            <a:spLocks noGrp="1"/>
          </p:cNvSpPr>
          <p:nvPr>
            <p:ph type="body" sz="quarter" idx="12"/>
          </p:nvPr>
        </p:nvSpPr>
        <p:spPr/>
        <p:txBody>
          <a:bodyPr/>
          <a:lstStyle/>
          <a:p>
            <a:r>
              <a:rPr lang="en-US" dirty="0"/>
              <a:t>13:4</a:t>
            </a:r>
          </a:p>
        </p:txBody>
      </p:sp>
      <p:sp>
        <p:nvSpPr>
          <p:cNvPr id="4" name="Title 3"/>
          <p:cNvSpPr>
            <a:spLocks noGrp="1"/>
          </p:cNvSpPr>
          <p:nvPr>
            <p:ph type="title"/>
          </p:nvPr>
        </p:nvSpPr>
        <p:spPr/>
        <p:txBody>
          <a:bodyPr/>
          <a:lstStyle/>
          <a:p>
            <a:r>
              <a:rPr lang="en-US" dirty="0"/>
              <a:t>Then Amnon said, “I am in love with Tamar, the sister of my brother Absalom”</a:t>
            </a:r>
          </a:p>
        </p:txBody>
      </p:sp>
    </p:spTree>
    <p:extLst>
      <p:ext uri="{BB962C8B-B14F-4D97-AF65-F5344CB8AC3E}">
        <p14:creationId xmlns:p14="http://schemas.microsoft.com/office/powerpoint/2010/main" val="19879339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douin sheikh, mat03796.jpg"/>
          <p:cNvPicPr>
            <a:picLocks noChangeAspect="1"/>
          </p:cNvPicPr>
          <p:nvPr/>
        </p:nvPicPr>
        <p:blipFill rotWithShape="1">
          <a:blip r:embed="rId3">
            <a:extLst>
              <a:ext uri="{28A0092B-C50C-407E-A947-70E740481C1C}">
                <a14:useLocalDpi xmlns:a14="http://schemas.microsoft.com/office/drawing/2010/main" val="0"/>
              </a:ext>
            </a:extLst>
          </a:blip>
          <a:srcRect t="10709"/>
          <a:stretch/>
        </p:blipFill>
        <p:spPr>
          <a:xfrm>
            <a:off x="1887665" y="0"/>
            <a:ext cx="5368671" cy="6858000"/>
          </a:xfrm>
          <a:prstGeom prst="rect">
            <a:avLst/>
          </a:prstGeom>
        </p:spPr>
      </p:pic>
      <p:sp>
        <p:nvSpPr>
          <p:cNvPr id="2" name="Text Placeholder 1"/>
          <p:cNvSpPr>
            <a:spLocks noGrp="1"/>
          </p:cNvSpPr>
          <p:nvPr>
            <p:ph type="body" sz="quarter" idx="10"/>
          </p:nvPr>
        </p:nvSpPr>
        <p:spPr/>
        <p:txBody>
          <a:bodyPr/>
          <a:lstStyle/>
          <a:p>
            <a:r>
              <a:rPr lang="en-US" dirty="0"/>
              <a:t>Bedouin sheikh</a:t>
            </a:r>
          </a:p>
        </p:txBody>
      </p:sp>
      <p:sp>
        <p:nvSpPr>
          <p:cNvPr id="3" name="Text Placeholder 2"/>
          <p:cNvSpPr>
            <a:spLocks noGrp="1"/>
          </p:cNvSpPr>
          <p:nvPr>
            <p:ph type="body" sz="quarter" idx="12"/>
          </p:nvPr>
        </p:nvSpPr>
        <p:spPr/>
        <p:txBody>
          <a:bodyPr/>
          <a:lstStyle/>
          <a:p>
            <a:r>
              <a:rPr lang="en-US" dirty="0"/>
              <a:t>13:32</a:t>
            </a:r>
          </a:p>
        </p:txBody>
      </p:sp>
      <p:sp>
        <p:nvSpPr>
          <p:cNvPr id="4" name="Title 3"/>
          <p:cNvSpPr>
            <a:spLocks noGrp="1"/>
          </p:cNvSpPr>
          <p:nvPr>
            <p:ph type="title"/>
          </p:nvPr>
        </p:nvSpPr>
        <p:spPr/>
        <p:txBody>
          <a:bodyPr/>
          <a:lstStyle/>
          <a:p>
            <a:r>
              <a:rPr lang="en-US" dirty="0"/>
              <a:t>But Jonadab . . . said, “Do not think that all the king’s sons are dead, for only Amnon is dead”</a:t>
            </a:r>
          </a:p>
        </p:txBody>
      </p:sp>
    </p:spTree>
    <p:extLst>
      <p:ext uri="{BB962C8B-B14F-4D97-AF65-F5344CB8AC3E}">
        <p14:creationId xmlns:p14="http://schemas.microsoft.com/office/powerpoint/2010/main" val="4237259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Dead companion of Odysseus, from the Odysseus-Polyphemus Group, 1st century BC</a:t>
            </a:r>
          </a:p>
        </p:txBody>
      </p:sp>
      <p:sp>
        <p:nvSpPr>
          <p:cNvPr id="3" name="Text Placeholder 2"/>
          <p:cNvSpPr>
            <a:spLocks noGrp="1"/>
          </p:cNvSpPr>
          <p:nvPr>
            <p:ph type="body" sz="quarter" idx="12"/>
          </p:nvPr>
        </p:nvSpPr>
        <p:spPr/>
        <p:txBody>
          <a:bodyPr/>
          <a:lstStyle/>
          <a:p>
            <a:r>
              <a:rPr lang="en-US" dirty="0"/>
              <a:t>13:33</a:t>
            </a:r>
          </a:p>
        </p:txBody>
      </p:sp>
      <p:sp>
        <p:nvSpPr>
          <p:cNvPr id="4" name="Title 3"/>
          <p:cNvSpPr>
            <a:spLocks noGrp="1"/>
          </p:cNvSpPr>
          <p:nvPr>
            <p:ph type="title"/>
          </p:nvPr>
        </p:nvSpPr>
        <p:spPr/>
        <p:txBody>
          <a:bodyPr/>
          <a:lstStyle/>
          <a:p>
            <a:r>
              <a:rPr lang="en-US" dirty="0"/>
              <a:t>Do not believe the report . . . , for only Amnon is dead</a:t>
            </a:r>
          </a:p>
        </p:txBody>
      </p:sp>
      <p:pic>
        <p:nvPicPr>
          <p:cNvPr id="5" name="Picture 2" descr="C:\Users\Kris\Documents\Bolen\04 0Adds 2012\19 Museum\Ephesus Museum\Odysseus-Polyphemus Group, dead companion of Odysseus, 1st c BC, mjb010317518.jpg"/>
          <p:cNvPicPr>
            <a:picLocks noChangeAspect="1" noChangeArrowheads="1"/>
          </p:cNvPicPr>
          <p:nvPr/>
        </p:nvPicPr>
        <p:blipFill rotWithShape="1">
          <a:blip r:embed="rId3">
            <a:extLst>
              <a:ext uri="{28A0092B-C50C-407E-A947-70E740481C1C}">
                <a14:useLocalDpi xmlns:a14="http://schemas.microsoft.com/office/drawing/2010/main" val="0"/>
              </a:ext>
            </a:extLst>
          </a:blip>
          <a:srcRect l="5990" r="5990"/>
          <a:stretch/>
        </p:blipFill>
        <p:spPr bwMode="auto">
          <a:xfrm>
            <a:off x="0" y="696635"/>
            <a:ext cx="9144000" cy="5464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1481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Watchtower near Baal-</a:t>
            </a:r>
            <a:r>
              <a:rPr lang="en-US" dirty="0" err="1"/>
              <a:t>hazor</a:t>
            </a:r>
            <a:endParaRPr lang="en-US" dirty="0"/>
          </a:p>
        </p:txBody>
      </p:sp>
      <p:sp>
        <p:nvSpPr>
          <p:cNvPr id="3" name="Text Placeholder 2"/>
          <p:cNvSpPr>
            <a:spLocks noGrp="1"/>
          </p:cNvSpPr>
          <p:nvPr>
            <p:ph type="body" sz="quarter" idx="12"/>
          </p:nvPr>
        </p:nvSpPr>
        <p:spPr/>
        <p:txBody>
          <a:bodyPr/>
          <a:lstStyle/>
          <a:p>
            <a:r>
              <a:rPr lang="en-US" dirty="0"/>
              <a:t>13:34</a:t>
            </a:r>
          </a:p>
        </p:txBody>
      </p:sp>
      <p:sp>
        <p:nvSpPr>
          <p:cNvPr id="4" name="Title 3"/>
          <p:cNvSpPr>
            <a:spLocks noGrp="1"/>
          </p:cNvSpPr>
          <p:nvPr>
            <p:ph type="title"/>
          </p:nvPr>
        </p:nvSpPr>
        <p:spPr/>
        <p:txBody>
          <a:bodyPr/>
          <a:lstStyle/>
          <a:p>
            <a:r>
              <a:rPr lang="en-US" dirty="0"/>
              <a:t>Then the young man who was the watchman looked</a:t>
            </a:r>
          </a:p>
        </p:txBody>
      </p:sp>
      <p:pic>
        <p:nvPicPr>
          <p:cNvPr id="2050" name="Picture 2" descr="C:\Users\Kris\Documents\Bolen\04 0Adds 2012\Israel2016\17 Cultural\Watchtowers\Watchtower near Baal Hazor, tb052916342.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12994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tower in the wall of the Ophel in Jerusalem</a:t>
            </a:r>
          </a:p>
        </p:txBody>
      </p:sp>
      <p:sp>
        <p:nvSpPr>
          <p:cNvPr id="3" name="Text Placeholder 2"/>
          <p:cNvSpPr>
            <a:spLocks noGrp="1"/>
          </p:cNvSpPr>
          <p:nvPr>
            <p:ph type="body" sz="quarter" idx="12"/>
          </p:nvPr>
        </p:nvSpPr>
        <p:spPr/>
        <p:txBody>
          <a:bodyPr/>
          <a:lstStyle/>
          <a:p>
            <a:r>
              <a:rPr lang="en-US" dirty="0"/>
              <a:t>13:34</a:t>
            </a:r>
          </a:p>
        </p:txBody>
      </p:sp>
      <p:sp>
        <p:nvSpPr>
          <p:cNvPr id="4" name="Title 3"/>
          <p:cNvSpPr>
            <a:spLocks noGrp="1"/>
          </p:cNvSpPr>
          <p:nvPr>
            <p:ph type="title"/>
          </p:nvPr>
        </p:nvSpPr>
        <p:spPr/>
        <p:txBody>
          <a:bodyPr/>
          <a:lstStyle/>
          <a:p>
            <a:r>
              <a:rPr lang="en-US" dirty="0"/>
              <a:t>Then the young man who was the watchman looked</a:t>
            </a:r>
          </a:p>
        </p:txBody>
      </p:sp>
      <p:pic>
        <p:nvPicPr>
          <p:cNvPr id="5" name="Picture 4" descr="Ophel Walls Iron Age tower, tb010112136-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77608291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3 Southern Palestine\Wilderness\Jericho Road with pilgrims, mat10617.jpg"/>
          <p:cNvPicPr>
            <a:picLocks noChangeAspect="1" noChangeArrowheads="1"/>
          </p:cNvPicPr>
          <p:nvPr/>
        </p:nvPicPr>
        <p:blipFill rotWithShape="1">
          <a:blip r:embed="rId3">
            <a:extLst>
              <a:ext uri="{28A0092B-C50C-407E-A947-70E740481C1C}">
                <a14:useLocalDpi xmlns:a14="http://schemas.microsoft.com/office/drawing/2010/main" val="0"/>
              </a:ext>
            </a:extLst>
          </a:blip>
          <a:srcRect b="34765"/>
          <a:stretch/>
        </p:blipFill>
        <p:spPr bwMode="auto">
          <a:xfrm>
            <a:off x="0" y="114299"/>
            <a:ext cx="9144000" cy="651967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Pilgrims travelling along the Jericho road</a:t>
            </a:r>
          </a:p>
        </p:txBody>
      </p:sp>
      <p:sp>
        <p:nvSpPr>
          <p:cNvPr id="3" name="Text Placeholder 2"/>
          <p:cNvSpPr>
            <a:spLocks noGrp="1"/>
          </p:cNvSpPr>
          <p:nvPr>
            <p:ph type="body" sz="quarter" idx="12"/>
          </p:nvPr>
        </p:nvSpPr>
        <p:spPr/>
        <p:txBody>
          <a:bodyPr/>
          <a:lstStyle/>
          <a:p>
            <a:r>
              <a:rPr lang="en-US" dirty="0"/>
              <a:t>13:34</a:t>
            </a:r>
          </a:p>
        </p:txBody>
      </p:sp>
      <p:sp>
        <p:nvSpPr>
          <p:cNvPr id="4" name="Title 3"/>
          <p:cNvSpPr>
            <a:spLocks noGrp="1"/>
          </p:cNvSpPr>
          <p:nvPr>
            <p:ph type="title"/>
          </p:nvPr>
        </p:nvSpPr>
        <p:spPr/>
        <p:txBody>
          <a:bodyPr/>
          <a:lstStyle/>
          <a:p>
            <a:r>
              <a:rPr lang="en-US" dirty="0"/>
              <a:t>And he saw many people coming from the road alongside the mountain</a:t>
            </a:r>
          </a:p>
        </p:txBody>
      </p:sp>
    </p:spTree>
    <p:extLst>
      <p:ext uri="{BB962C8B-B14F-4D97-AF65-F5344CB8AC3E}">
        <p14:creationId xmlns:p14="http://schemas.microsoft.com/office/powerpoint/2010/main" val="308461737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8 People of Palestine\Bedouin Men\Aref el Aref and Bedouin sheikhs, leaders, mat037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4325"/>
            <a:ext cx="9144000" cy="62277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sheikhs</a:t>
            </a:r>
          </a:p>
        </p:txBody>
      </p:sp>
      <p:sp>
        <p:nvSpPr>
          <p:cNvPr id="3" name="Text Placeholder 2"/>
          <p:cNvSpPr>
            <a:spLocks noGrp="1"/>
          </p:cNvSpPr>
          <p:nvPr>
            <p:ph type="body" sz="quarter" idx="12"/>
          </p:nvPr>
        </p:nvSpPr>
        <p:spPr/>
        <p:txBody>
          <a:bodyPr/>
          <a:lstStyle/>
          <a:p>
            <a:r>
              <a:rPr lang="en-US" dirty="0"/>
              <a:t>13:35</a:t>
            </a:r>
          </a:p>
        </p:txBody>
      </p:sp>
      <p:sp>
        <p:nvSpPr>
          <p:cNvPr id="4" name="Title 3"/>
          <p:cNvSpPr>
            <a:spLocks noGrp="1"/>
          </p:cNvSpPr>
          <p:nvPr>
            <p:ph type="title"/>
          </p:nvPr>
        </p:nvSpPr>
        <p:spPr/>
        <p:txBody>
          <a:bodyPr/>
          <a:lstStyle/>
          <a:p>
            <a:r>
              <a:rPr lang="en-US" dirty="0"/>
              <a:t>Then Jonadab said to the king, “Behold, the king’s sons have come, as I said!”</a:t>
            </a:r>
          </a:p>
        </p:txBody>
      </p:sp>
    </p:spTree>
    <p:extLst>
      <p:ext uri="{BB962C8B-B14F-4D97-AF65-F5344CB8AC3E}">
        <p14:creationId xmlns:p14="http://schemas.microsoft.com/office/powerpoint/2010/main" val="9041481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building, sitting, person&#10;&#10;Description automatically generated">
            <a:extLst>
              <a:ext uri="{FF2B5EF4-FFF2-40B4-BE49-F238E27FC236}">
                <a16:creationId xmlns:a16="http://schemas.microsoft.com/office/drawing/2014/main" id="{E50EF6A3-9A2C-408F-919B-9AA83030C5C6}"/>
              </a:ext>
            </a:extLst>
          </p:cNvPr>
          <p:cNvPicPr>
            <a:picLocks noChangeAspect="1"/>
          </p:cNvPicPr>
          <p:nvPr/>
        </p:nvPicPr>
        <p:blipFill rotWithShape="1">
          <a:blip r:embed="rId3">
            <a:extLst>
              <a:ext uri="{28A0092B-C50C-407E-A947-70E740481C1C}">
                <a14:useLocalDpi xmlns:a14="http://schemas.microsoft.com/office/drawing/2010/main" val="0"/>
              </a:ext>
            </a:extLst>
          </a:blip>
          <a:srcRect b="1990"/>
          <a:stretch/>
        </p:blipFill>
        <p:spPr>
          <a:xfrm>
            <a:off x="0" y="136480"/>
            <a:ext cx="9144000" cy="6721520"/>
          </a:xfrm>
          <a:prstGeom prst="rect">
            <a:avLst/>
          </a:prstGeom>
        </p:spPr>
      </p:pic>
      <p:sp>
        <p:nvSpPr>
          <p:cNvPr id="2" name="Text Placeholder 1"/>
          <p:cNvSpPr>
            <a:spLocks noGrp="1"/>
          </p:cNvSpPr>
          <p:nvPr>
            <p:ph type="body" sz="quarter" idx="10"/>
          </p:nvPr>
        </p:nvSpPr>
        <p:spPr/>
        <p:txBody>
          <a:bodyPr/>
          <a:lstStyle/>
          <a:p>
            <a:r>
              <a:rPr lang="en-US" i="1" dirty="0"/>
              <a:t>David Mourns His Son Amnon</a:t>
            </a:r>
            <a:r>
              <a:rPr lang="en-US" dirty="0"/>
              <a:t>, by James Tissot, circa 1899</a:t>
            </a:r>
          </a:p>
        </p:txBody>
      </p:sp>
      <p:sp>
        <p:nvSpPr>
          <p:cNvPr id="3" name="Text Placeholder 2"/>
          <p:cNvSpPr>
            <a:spLocks noGrp="1"/>
          </p:cNvSpPr>
          <p:nvPr>
            <p:ph type="body" sz="quarter" idx="12"/>
          </p:nvPr>
        </p:nvSpPr>
        <p:spPr/>
        <p:txBody>
          <a:bodyPr/>
          <a:lstStyle/>
          <a:p>
            <a:r>
              <a:rPr lang="en-US" dirty="0"/>
              <a:t>13:36</a:t>
            </a:r>
          </a:p>
        </p:txBody>
      </p:sp>
      <p:sp>
        <p:nvSpPr>
          <p:cNvPr id="4" name="Title 3"/>
          <p:cNvSpPr>
            <a:spLocks noGrp="1"/>
          </p:cNvSpPr>
          <p:nvPr>
            <p:ph type="title"/>
          </p:nvPr>
        </p:nvSpPr>
        <p:spPr/>
        <p:txBody>
          <a:bodyPr/>
          <a:lstStyle/>
          <a:p>
            <a:r>
              <a:rPr lang="en-US" dirty="0"/>
              <a:t>Then the king’s sons, the king, and all his servants wept very bitterly</a:t>
            </a:r>
          </a:p>
        </p:txBody>
      </p:sp>
    </p:spTree>
    <p:extLst>
      <p:ext uri="{BB962C8B-B14F-4D97-AF65-F5344CB8AC3E}">
        <p14:creationId xmlns:p14="http://schemas.microsoft.com/office/powerpoint/2010/main" val="90414818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A884C3-0DA5-4E4C-845A-3D64DC09D8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Et-Tell, probable capital of the kingdom of Geshur (aerial view from the northeast)</a:t>
            </a:r>
          </a:p>
        </p:txBody>
      </p:sp>
      <p:sp>
        <p:nvSpPr>
          <p:cNvPr id="3" name="Text Placeholder 2"/>
          <p:cNvSpPr>
            <a:spLocks noGrp="1"/>
          </p:cNvSpPr>
          <p:nvPr>
            <p:ph type="body" sz="quarter" idx="12"/>
          </p:nvPr>
        </p:nvSpPr>
        <p:spPr/>
        <p:txBody>
          <a:bodyPr/>
          <a:lstStyle/>
          <a:p>
            <a:r>
              <a:rPr lang="is-IS" dirty="0"/>
              <a:t>13:37</a:t>
            </a:r>
            <a:endParaRPr lang="en-US" dirty="0"/>
          </a:p>
        </p:txBody>
      </p:sp>
      <p:sp>
        <p:nvSpPr>
          <p:cNvPr id="4" name="Title 3"/>
          <p:cNvSpPr>
            <a:spLocks noGrp="1"/>
          </p:cNvSpPr>
          <p:nvPr>
            <p:ph type="title"/>
          </p:nvPr>
        </p:nvSpPr>
        <p:spPr/>
        <p:txBody>
          <a:bodyPr/>
          <a:lstStyle/>
          <a:p>
            <a:r>
              <a:rPr lang="en-US" dirty="0"/>
              <a:t>But Absalom fled and went to </a:t>
            </a:r>
            <a:r>
              <a:rPr lang="en-US" dirty="0" err="1"/>
              <a:t>Talmai</a:t>
            </a:r>
            <a:r>
              <a:rPr lang="en-US" dirty="0"/>
              <a:t> the son of </a:t>
            </a:r>
            <a:r>
              <a:rPr lang="en-US" dirty="0" err="1"/>
              <a:t>Ammihud</a:t>
            </a:r>
            <a:r>
              <a:rPr lang="en-US" dirty="0"/>
              <a:t>, king of Geshur</a:t>
            </a:r>
          </a:p>
        </p:txBody>
      </p:sp>
    </p:spTree>
    <p:extLst>
      <p:ext uri="{BB962C8B-B14F-4D97-AF65-F5344CB8AC3E}">
        <p14:creationId xmlns:p14="http://schemas.microsoft.com/office/powerpoint/2010/main" val="15458757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thsaida Iron Age gate approach ramp, tb0114126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Approach ramp of the Iron Age gate at et-Tell, probable capital of the kingdom of Geshur</a:t>
            </a:r>
          </a:p>
        </p:txBody>
      </p:sp>
      <p:sp>
        <p:nvSpPr>
          <p:cNvPr id="3" name="Text Placeholder 2"/>
          <p:cNvSpPr>
            <a:spLocks noGrp="1"/>
          </p:cNvSpPr>
          <p:nvPr>
            <p:ph type="body" sz="quarter" idx="12"/>
          </p:nvPr>
        </p:nvSpPr>
        <p:spPr/>
        <p:txBody>
          <a:bodyPr/>
          <a:lstStyle/>
          <a:p>
            <a:r>
              <a:rPr lang="is-IS" dirty="0"/>
              <a:t>13:37</a:t>
            </a:r>
            <a:endParaRPr lang="en-US" dirty="0"/>
          </a:p>
        </p:txBody>
      </p:sp>
      <p:sp>
        <p:nvSpPr>
          <p:cNvPr id="4" name="Title 3"/>
          <p:cNvSpPr>
            <a:spLocks noGrp="1"/>
          </p:cNvSpPr>
          <p:nvPr>
            <p:ph type="title"/>
          </p:nvPr>
        </p:nvSpPr>
        <p:spPr/>
        <p:txBody>
          <a:bodyPr/>
          <a:lstStyle/>
          <a:p>
            <a:r>
              <a:rPr lang="en-US" dirty="0"/>
              <a:t>But Absalom fled and went to </a:t>
            </a:r>
            <a:r>
              <a:rPr lang="en-US" dirty="0" err="1"/>
              <a:t>Talmai</a:t>
            </a:r>
            <a:r>
              <a:rPr lang="en-US" dirty="0"/>
              <a:t> the son of </a:t>
            </a:r>
            <a:r>
              <a:rPr lang="en-US" dirty="0" err="1"/>
              <a:t>Ammihud</a:t>
            </a:r>
            <a:r>
              <a:rPr lang="en-US" dirty="0"/>
              <a:t>, king of </a:t>
            </a:r>
            <a:r>
              <a:rPr lang="en-US" dirty="0" err="1"/>
              <a:t>Geshur</a:t>
            </a:r>
            <a:endParaRPr lang="en-US" dirty="0"/>
          </a:p>
        </p:txBody>
      </p:sp>
    </p:spTree>
    <p:extLst>
      <p:ext uri="{BB962C8B-B14F-4D97-AF65-F5344CB8AC3E}">
        <p14:creationId xmlns:p14="http://schemas.microsoft.com/office/powerpoint/2010/main" val="27778431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thsaida Iron Age gate with stela replica, tb0114126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Iron Age gate at et-Tell, 8th century BC</a:t>
            </a:r>
          </a:p>
        </p:txBody>
      </p:sp>
      <p:sp>
        <p:nvSpPr>
          <p:cNvPr id="3" name="Text Placeholder 2"/>
          <p:cNvSpPr>
            <a:spLocks noGrp="1"/>
          </p:cNvSpPr>
          <p:nvPr>
            <p:ph type="body" sz="quarter" idx="12"/>
          </p:nvPr>
        </p:nvSpPr>
        <p:spPr/>
        <p:txBody>
          <a:bodyPr/>
          <a:lstStyle/>
          <a:p>
            <a:r>
              <a:rPr lang="is-IS" dirty="0"/>
              <a:t>13:37</a:t>
            </a:r>
            <a:endParaRPr lang="en-US" dirty="0"/>
          </a:p>
        </p:txBody>
      </p:sp>
      <p:sp>
        <p:nvSpPr>
          <p:cNvPr id="4" name="Title 3"/>
          <p:cNvSpPr>
            <a:spLocks noGrp="1"/>
          </p:cNvSpPr>
          <p:nvPr>
            <p:ph type="title"/>
          </p:nvPr>
        </p:nvSpPr>
        <p:spPr/>
        <p:txBody>
          <a:bodyPr/>
          <a:lstStyle/>
          <a:p>
            <a:r>
              <a:rPr lang="en-US" dirty="0"/>
              <a:t>But Absalom fled and went to </a:t>
            </a:r>
            <a:r>
              <a:rPr lang="en-US" dirty="0" err="1"/>
              <a:t>Talmai</a:t>
            </a:r>
            <a:r>
              <a:rPr lang="en-US" dirty="0"/>
              <a:t> the son of </a:t>
            </a:r>
            <a:r>
              <a:rPr lang="en-US" dirty="0" err="1"/>
              <a:t>Ammihud</a:t>
            </a:r>
            <a:r>
              <a:rPr lang="en-US" dirty="0"/>
              <a:t>, king of </a:t>
            </a:r>
            <a:r>
              <a:rPr lang="en-US" dirty="0" err="1"/>
              <a:t>Geshur</a:t>
            </a:r>
            <a:endParaRPr lang="en-US" dirty="0"/>
          </a:p>
        </p:txBody>
      </p:sp>
    </p:spTree>
    <p:extLst>
      <p:ext uri="{BB962C8B-B14F-4D97-AF65-F5344CB8AC3E}">
        <p14:creationId xmlns:p14="http://schemas.microsoft.com/office/powerpoint/2010/main" val="2867493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 with lion's legs from Tutankhamun's tomb, tb110500233.jpg"/>
          <p:cNvPicPr>
            <a:picLocks noChangeAspect="1"/>
          </p:cNvPicPr>
          <p:nvPr/>
        </p:nvPicPr>
        <p:blipFill rotWithShape="1">
          <a:blip r:embed="rId3" cstate="print">
            <a:extLst>
              <a:ext uri="{28A0092B-C50C-407E-A947-70E740481C1C}">
                <a14:useLocalDpi xmlns:a14="http://schemas.microsoft.com/office/drawing/2010/main" val="0"/>
              </a:ext>
            </a:extLst>
          </a:blip>
          <a:srcRect b="5149"/>
          <a:stretch/>
        </p:blipFill>
        <p:spPr>
          <a:xfrm>
            <a:off x="5226" y="180278"/>
            <a:ext cx="9133548" cy="6497444"/>
          </a:xfrm>
          <a:prstGeom prst="rect">
            <a:avLst/>
          </a:prstGeom>
        </p:spPr>
      </p:pic>
      <p:sp>
        <p:nvSpPr>
          <p:cNvPr id="2" name="Text Placeholder 1"/>
          <p:cNvSpPr>
            <a:spLocks noGrp="1"/>
          </p:cNvSpPr>
          <p:nvPr>
            <p:ph type="body" sz="quarter" idx="10"/>
          </p:nvPr>
        </p:nvSpPr>
        <p:spPr/>
        <p:txBody>
          <a:bodyPr/>
          <a:lstStyle/>
          <a:p>
            <a:r>
              <a:rPr lang="en-US" dirty="0"/>
              <a:t>Bed with lion’s legs from Tutankhamun’s tomb, 14th century BC</a:t>
            </a:r>
          </a:p>
        </p:txBody>
      </p:sp>
      <p:sp>
        <p:nvSpPr>
          <p:cNvPr id="3" name="Text Placeholder 2"/>
          <p:cNvSpPr>
            <a:spLocks noGrp="1"/>
          </p:cNvSpPr>
          <p:nvPr>
            <p:ph type="body" sz="quarter" idx="12"/>
          </p:nvPr>
        </p:nvSpPr>
        <p:spPr/>
        <p:txBody>
          <a:bodyPr/>
          <a:lstStyle/>
          <a:p>
            <a:r>
              <a:rPr lang="en-US" dirty="0"/>
              <a:t>13:5</a:t>
            </a:r>
          </a:p>
        </p:txBody>
      </p:sp>
      <p:sp>
        <p:nvSpPr>
          <p:cNvPr id="4" name="Title 3"/>
          <p:cNvSpPr>
            <a:spLocks noGrp="1"/>
          </p:cNvSpPr>
          <p:nvPr>
            <p:ph type="title"/>
          </p:nvPr>
        </p:nvSpPr>
        <p:spPr/>
        <p:txBody>
          <a:bodyPr/>
          <a:lstStyle/>
          <a:p>
            <a:r>
              <a:rPr lang="en-US" dirty="0"/>
              <a:t>Then Jonadab said, “Lay down on your bed and pretend to be sick”</a:t>
            </a:r>
          </a:p>
        </p:txBody>
      </p:sp>
    </p:spTree>
    <p:extLst>
      <p:ext uri="{BB962C8B-B14F-4D97-AF65-F5344CB8AC3E}">
        <p14:creationId xmlns:p14="http://schemas.microsoft.com/office/powerpoint/2010/main" val="346968163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area from east, tb0329059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Area of Tel Hadar and et-Tell, cities of ancient Geshur (from the east)</a:t>
            </a:r>
          </a:p>
        </p:txBody>
      </p:sp>
      <p:sp>
        <p:nvSpPr>
          <p:cNvPr id="3" name="Text Placeholder 2"/>
          <p:cNvSpPr>
            <a:spLocks noGrp="1"/>
          </p:cNvSpPr>
          <p:nvPr>
            <p:ph type="body" sz="quarter" idx="12"/>
          </p:nvPr>
        </p:nvSpPr>
        <p:spPr/>
        <p:txBody>
          <a:bodyPr/>
          <a:lstStyle/>
          <a:p>
            <a:r>
              <a:rPr lang="is-IS" dirty="0"/>
              <a:t>13:37</a:t>
            </a:r>
            <a:endParaRPr lang="en-US" dirty="0"/>
          </a:p>
        </p:txBody>
      </p:sp>
      <p:sp>
        <p:nvSpPr>
          <p:cNvPr id="4" name="Title 3"/>
          <p:cNvSpPr>
            <a:spLocks noGrp="1"/>
          </p:cNvSpPr>
          <p:nvPr>
            <p:ph type="title"/>
          </p:nvPr>
        </p:nvSpPr>
        <p:spPr/>
        <p:txBody>
          <a:bodyPr/>
          <a:lstStyle/>
          <a:p>
            <a:r>
              <a:rPr lang="en-US" dirty="0"/>
              <a:t>But Absalom fled and went to </a:t>
            </a:r>
            <a:r>
              <a:rPr lang="en-US" dirty="0" err="1"/>
              <a:t>Talmai</a:t>
            </a:r>
            <a:r>
              <a:rPr lang="en-US" dirty="0"/>
              <a:t> the son of </a:t>
            </a:r>
            <a:r>
              <a:rPr lang="en-US" dirty="0" err="1"/>
              <a:t>Ammihud</a:t>
            </a:r>
            <a:r>
              <a:rPr lang="en-US" dirty="0"/>
              <a:t>, king of </a:t>
            </a:r>
            <a:r>
              <a:rPr lang="en-US" dirty="0" err="1"/>
              <a:t>Geshur</a:t>
            </a:r>
            <a:endParaRPr lang="en-US" dirty="0"/>
          </a:p>
        </p:txBody>
      </p:sp>
    </p:spTree>
    <p:extLst>
      <p:ext uri="{BB962C8B-B14F-4D97-AF65-F5344CB8AC3E}">
        <p14:creationId xmlns:p14="http://schemas.microsoft.com/office/powerpoint/2010/main" val="3405995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area from east, tb0329059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Area of Tel Hadar and et-Tell, cities of ancient Geshur (from the east)</a:t>
            </a:r>
          </a:p>
        </p:txBody>
      </p:sp>
      <p:sp>
        <p:nvSpPr>
          <p:cNvPr id="3" name="Text Placeholder 2"/>
          <p:cNvSpPr>
            <a:spLocks noGrp="1"/>
          </p:cNvSpPr>
          <p:nvPr>
            <p:ph type="body" sz="quarter" idx="12"/>
          </p:nvPr>
        </p:nvSpPr>
        <p:spPr/>
        <p:txBody>
          <a:bodyPr/>
          <a:lstStyle/>
          <a:p>
            <a:r>
              <a:rPr lang="is-IS" dirty="0"/>
              <a:t>13:37</a:t>
            </a:r>
            <a:endParaRPr lang="en-US" dirty="0"/>
          </a:p>
        </p:txBody>
      </p:sp>
      <p:sp>
        <p:nvSpPr>
          <p:cNvPr id="4" name="Title 3"/>
          <p:cNvSpPr>
            <a:spLocks noGrp="1"/>
          </p:cNvSpPr>
          <p:nvPr>
            <p:ph type="title"/>
          </p:nvPr>
        </p:nvSpPr>
        <p:spPr/>
        <p:txBody>
          <a:bodyPr/>
          <a:lstStyle/>
          <a:p>
            <a:r>
              <a:rPr lang="en-US" dirty="0"/>
              <a:t>But Absalom fled and went to </a:t>
            </a:r>
            <a:r>
              <a:rPr lang="en-US" dirty="0" err="1"/>
              <a:t>Talmai</a:t>
            </a:r>
            <a:r>
              <a:rPr lang="en-US" dirty="0"/>
              <a:t> the son of </a:t>
            </a:r>
            <a:r>
              <a:rPr lang="en-US" dirty="0" err="1"/>
              <a:t>Ammihud</a:t>
            </a:r>
            <a:r>
              <a:rPr lang="en-US" dirty="0"/>
              <a:t>, king of </a:t>
            </a:r>
            <a:r>
              <a:rPr lang="en-US" dirty="0" err="1"/>
              <a:t>Geshur</a:t>
            </a:r>
            <a:endParaRPr lang="en-US" dirty="0"/>
          </a:p>
        </p:txBody>
      </p:sp>
      <p:sp>
        <p:nvSpPr>
          <p:cNvPr id="7" name="Text Box 12"/>
          <p:cNvSpPr txBox="1">
            <a:spLocks noChangeArrowheads="1"/>
          </p:cNvSpPr>
          <p:nvPr/>
        </p:nvSpPr>
        <p:spPr bwMode="auto">
          <a:xfrm>
            <a:off x="1786860" y="3798772"/>
            <a:ext cx="1184940"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Tel </a:t>
            </a:r>
            <a:r>
              <a:rPr lang="en-US" kern="0" dirty="0" err="1">
                <a:solidFill>
                  <a:srgbClr val="FFFFFF"/>
                </a:solidFill>
                <a:effectLst>
                  <a:glow rad="76200">
                    <a:srgbClr val="000000">
                      <a:alpha val="60000"/>
                    </a:srgbClr>
                  </a:glow>
                </a:effectLst>
              </a:rPr>
              <a:t>Hadar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8" name="Oval 7"/>
          <p:cNvSpPr/>
          <p:nvPr/>
        </p:nvSpPr>
        <p:spPr>
          <a:xfrm>
            <a:off x="2835872" y="4122682"/>
            <a:ext cx="669328"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9" name="Text Box 12"/>
          <p:cNvSpPr txBox="1">
            <a:spLocks noChangeArrowheads="1"/>
          </p:cNvSpPr>
          <p:nvPr/>
        </p:nvSpPr>
        <p:spPr bwMode="auto">
          <a:xfrm>
            <a:off x="6858000" y="2827282"/>
            <a:ext cx="849913"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e</a:t>
            </a:r>
            <a:r>
              <a:rPr lang="en-US" kern="0" noProof="0" dirty="0">
                <a:solidFill>
                  <a:srgbClr val="FFFFFF"/>
                </a:solidFill>
                <a:effectLst>
                  <a:glow rad="76200">
                    <a:srgbClr val="000000">
                      <a:alpha val="60000"/>
                    </a:srgbClr>
                  </a:glow>
                </a:effectLst>
              </a:rPr>
              <a:t>t-Tell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11" name="Oval 10"/>
          <p:cNvSpPr/>
          <p:nvPr/>
        </p:nvSpPr>
        <p:spPr>
          <a:xfrm>
            <a:off x="7315200" y="3208282"/>
            <a:ext cx="669328"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Tree>
    <p:extLst>
      <p:ext uri="{BB962C8B-B14F-4D97-AF65-F5344CB8AC3E}">
        <p14:creationId xmlns:p14="http://schemas.microsoft.com/office/powerpoint/2010/main" val="293884495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from east, tb0329059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Tel Hadar, city of ancient Geshur (from the east)</a:t>
            </a:r>
          </a:p>
        </p:txBody>
      </p:sp>
      <p:sp>
        <p:nvSpPr>
          <p:cNvPr id="3" name="Text Placeholder 2"/>
          <p:cNvSpPr>
            <a:spLocks noGrp="1"/>
          </p:cNvSpPr>
          <p:nvPr>
            <p:ph type="body" sz="quarter" idx="12"/>
          </p:nvPr>
        </p:nvSpPr>
        <p:spPr/>
        <p:txBody>
          <a:bodyPr/>
          <a:lstStyle/>
          <a:p>
            <a:r>
              <a:rPr lang="is-IS" dirty="0"/>
              <a:t>13:37</a:t>
            </a:r>
            <a:endParaRPr lang="en-US" dirty="0"/>
          </a:p>
        </p:txBody>
      </p:sp>
      <p:sp>
        <p:nvSpPr>
          <p:cNvPr id="4" name="Title 3"/>
          <p:cNvSpPr>
            <a:spLocks noGrp="1"/>
          </p:cNvSpPr>
          <p:nvPr>
            <p:ph type="title"/>
          </p:nvPr>
        </p:nvSpPr>
        <p:spPr/>
        <p:txBody>
          <a:bodyPr/>
          <a:lstStyle/>
          <a:p>
            <a:r>
              <a:rPr lang="en-US" dirty="0"/>
              <a:t>But Absalom fled and went to </a:t>
            </a:r>
            <a:r>
              <a:rPr lang="en-US" dirty="0" err="1"/>
              <a:t>Talmai</a:t>
            </a:r>
            <a:r>
              <a:rPr lang="en-US" dirty="0"/>
              <a:t> the son of </a:t>
            </a:r>
            <a:r>
              <a:rPr lang="en-US" dirty="0" err="1"/>
              <a:t>Ammihud</a:t>
            </a:r>
            <a:r>
              <a:rPr lang="en-US" dirty="0"/>
              <a:t>, king of </a:t>
            </a:r>
            <a:r>
              <a:rPr lang="en-US" dirty="0" err="1"/>
              <a:t>Geshur</a:t>
            </a:r>
            <a:endParaRPr lang="en-US" dirty="0"/>
          </a:p>
        </p:txBody>
      </p:sp>
    </p:spTree>
    <p:extLst>
      <p:ext uri="{BB962C8B-B14F-4D97-AF65-F5344CB8AC3E}">
        <p14:creationId xmlns:p14="http://schemas.microsoft.com/office/powerpoint/2010/main" val="5461738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fortification wall on southeast, tb0328057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Fortification wall on the southeast side of Tel Hadar, city of ancient Geshur</a:t>
            </a:r>
          </a:p>
        </p:txBody>
      </p:sp>
      <p:sp>
        <p:nvSpPr>
          <p:cNvPr id="3" name="Text Placeholder 2"/>
          <p:cNvSpPr>
            <a:spLocks noGrp="1"/>
          </p:cNvSpPr>
          <p:nvPr>
            <p:ph type="body" sz="quarter" idx="12"/>
          </p:nvPr>
        </p:nvSpPr>
        <p:spPr/>
        <p:txBody>
          <a:bodyPr/>
          <a:lstStyle/>
          <a:p>
            <a:r>
              <a:rPr lang="is-IS" dirty="0"/>
              <a:t>13:37</a:t>
            </a:r>
            <a:endParaRPr lang="en-US" dirty="0"/>
          </a:p>
        </p:txBody>
      </p:sp>
      <p:sp>
        <p:nvSpPr>
          <p:cNvPr id="4" name="Title 3"/>
          <p:cNvSpPr>
            <a:spLocks noGrp="1"/>
          </p:cNvSpPr>
          <p:nvPr>
            <p:ph type="title"/>
          </p:nvPr>
        </p:nvSpPr>
        <p:spPr/>
        <p:txBody>
          <a:bodyPr/>
          <a:lstStyle/>
          <a:p>
            <a:r>
              <a:rPr lang="en-US" dirty="0"/>
              <a:t>But Absalom fled and went to </a:t>
            </a:r>
            <a:r>
              <a:rPr lang="en-US" dirty="0" err="1"/>
              <a:t>Talmai</a:t>
            </a:r>
            <a:r>
              <a:rPr lang="en-US" dirty="0"/>
              <a:t> the son of </a:t>
            </a:r>
            <a:r>
              <a:rPr lang="en-US" dirty="0" err="1"/>
              <a:t>Ammihud</a:t>
            </a:r>
            <a:r>
              <a:rPr lang="en-US" dirty="0"/>
              <a:t>, king of </a:t>
            </a:r>
            <a:r>
              <a:rPr lang="en-US" dirty="0" err="1"/>
              <a:t>Geshur</a:t>
            </a:r>
            <a:endParaRPr lang="en-US" dirty="0"/>
          </a:p>
        </p:txBody>
      </p:sp>
    </p:spTree>
    <p:extLst>
      <p:ext uri="{BB962C8B-B14F-4D97-AF65-F5344CB8AC3E}">
        <p14:creationId xmlns:p14="http://schemas.microsoft.com/office/powerpoint/2010/main" val="328443619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l Azraq, Bedouin youth with long hair like Absalom, mat00214-001.jpg"/>
          <p:cNvPicPr>
            <a:picLocks noChangeAspect="1"/>
          </p:cNvPicPr>
          <p:nvPr/>
        </p:nvPicPr>
        <p:blipFill rotWithShape="1">
          <a:blip r:embed="rId3">
            <a:extLst>
              <a:ext uri="{28A0092B-C50C-407E-A947-70E740481C1C}">
                <a14:useLocalDpi xmlns:a14="http://schemas.microsoft.com/office/drawing/2010/main" val="0"/>
              </a:ext>
            </a:extLst>
          </a:blip>
          <a:srcRect t="15890"/>
          <a:stretch/>
        </p:blipFill>
        <p:spPr>
          <a:xfrm>
            <a:off x="2007680" y="0"/>
            <a:ext cx="5128641" cy="6858000"/>
          </a:xfrm>
          <a:prstGeom prst="rect">
            <a:avLst/>
          </a:prstGeom>
        </p:spPr>
      </p:pic>
      <p:sp>
        <p:nvSpPr>
          <p:cNvPr id="2" name="Text Placeholder 1"/>
          <p:cNvSpPr>
            <a:spLocks noGrp="1"/>
          </p:cNvSpPr>
          <p:nvPr>
            <p:ph type="body" sz="quarter" idx="10"/>
          </p:nvPr>
        </p:nvSpPr>
        <p:spPr/>
        <p:txBody>
          <a:bodyPr/>
          <a:lstStyle/>
          <a:p>
            <a:r>
              <a:rPr lang="en-US" dirty="0"/>
              <a:t>Bedouin youth at El </a:t>
            </a:r>
            <a:r>
              <a:rPr lang="en-US" dirty="0" err="1"/>
              <a:t>Azraq</a:t>
            </a:r>
            <a:r>
              <a:rPr lang="en-US" dirty="0"/>
              <a:t>, with long hair like Absalom</a:t>
            </a:r>
          </a:p>
        </p:txBody>
      </p:sp>
      <p:sp>
        <p:nvSpPr>
          <p:cNvPr id="3" name="Text Placeholder 2"/>
          <p:cNvSpPr>
            <a:spLocks noGrp="1"/>
          </p:cNvSpPr>
          <p:nvPr>
            <p:ph type="body" sz="quarter" idx="12"/>
          </p:nvPr>
        </p:nvSpPr>
        <p:spPr/>
        <p:txBody>
          <a:bodyPr/>
          <a:lstStyle/>
          <a:p>
            <a:r>
              <a:rPr lang="en-US" dirty="0"/>
              <a:t>13:39</a:t>
            </a:r>
          </a:p>
        </p:txBody>
      </p:sp>
      <p:sp>
        <p:nvSpPr>
          <p:cNvPr id="4" name="Title 3"/>
          <p:cNvSpPr>
            <a:spLocks noGrp="1"/>
          </p:cNvSpPr>
          <p:nvPr>
            <p:ph type="title"/>
          </p:nvPr>
        </p:nvSpPr>
        <p:spPr/>
        <p:txBody>
          <a:bodyPr/>
          <a:lstStyle/>
          <a:p>
            <a:r>
              <a:rPr lang="en-US" dirty="0"/>
              <a:t>And the spirit of the king longed to go out to Absalom</a:t>
            </a:r>
          </a:p>
        </p:txBody>
      </p:sp>
    </p:spTree>
    <p:extLst>
      <p:ext uri="{BB962C8B-B14F-4D97-AF65-F5344CB8AC3E}">
        <p14:creationId xmlns:p14="http://schemas.microsoft.com/office/powerpoint/2010/main" val="390082991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ris\Documents\Bolen\PCB size\Getty Villa\Romano-Egyptian\Mummy painting of man on wood with linen wrappings, Romano-Egyptian, AD 140-160, tb10091963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4400"/>
                    </a14:imgEffect>
                    <a14:imgEffect>
                      <a14:brightnessContrast bright="10000"/>
                    </a14:imgEffect>
                  </a14:imgLayer>
                </a14:imgProps>
              </a:ext>
              <a:ext uri="{28A0092B-C50C-407E-A947-70E740481C1C}">
                <a14:useLocalDpi xmlns:a14="http://schemas.microsoft.com/office/drawing/2010/main" val="0"/>
              </a:ext>
            </a:extLst>
          </a:blip>
          <a:srcRect b="15449"/>
          <a:stretch/>
        </p:blipFill>
        <p:spPr bwMode="auto">
          <a:xfrm>
            <a:off x="2237768" y="133351"/>
            <a:ext cx="4668465" cy="6724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Mummy painting of a young man, on wood, Romano-Egyptian, 2nd century AD</a:t>
            </a:r>
          </a:p>
        </p:txBody>
      </p:sp>
      <p:sp>
        <p:nvSpPr>
          <p:cNvPr id="3" name="Text Placeholder 2"/>
          <p:cNvSpPr>
            <a:spLocks noGrp="1"/>
          </p:cNvSpPr>
          <p:nvPr>
            <p:ph type="body" sz="quarter" idx="12"/>
          </p:nvPr>
        </p:nvSpPr>
        <p:spPr/>
        <p:txBody>
          <a:bodyPr/>
          <a:lstStyle/>
          <a:p>
            <a:r>
              <a:rPr lang="en-US" dirty="0"/>
              <a:t>13:39</a:t>
            </a:r>
          </a:p>
        </p:txBody>
      </p:sp>
      <p:sp>
        <p:nvSpPr>
          <p:cNvPr id="4" name="Title 3"/>
          <p:cNvSpPr>
            <a:spLocks noGrp="1"/>
          </p:cNvSpPr>
          <p:nvPr>
            <p:ph type="title"/>
          </p:nvPr>
        </p:nvSpPr>
        <p:spPr/>
        <p:txBody>
          <a:bodyPr/>
          <a:lstStyle/>
          <a:p>
            <a:r>
              <a:rPr lang="en-US" dirty="0"/>
              <a:t>For he was comforted concerning </a:t>
            </a:r>
            <a:r>
              <a:rPr lang="en-US" dirty="0" err="1"/>
              <a:t>Amnon</a:t>
            </a:r>
            <a:r>
              <a:rPr lang="en-US" dirty="0"/>
              <a:t>, since he was dead</a:t>
            </a:r>
          </a:p>
        </p:txBody>
      </p:sp>
    </p:spTree>
    <p:extLst>
      <p:ext uri="{BB962C8B-B14F-4D97-AF65-F5344CB8AC3E}">
        <p14:creationId xmlns:p14="http://schemas.microsoft.com/office/powerpoint/2010/main" val="14157511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29 Taiybe, Ophrah, Ephraim.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29 Taiybe, Ophrah, Ephraim.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809</TotalTime>
  <Words>9492</Words>
  <Application>Microsoft Office PowerPoint</Application>
  <PresentationFormat>On-screen Show (4:3)</PresentationFormat>
  <Paragraphs>754</Paragraphs>
  <Slides>95</Slides>
  <Notes>95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95</vt:i4>
      </vt:variant>
    </vt:vector>
  </HeadingPairs>
  <TitlesOfParts>
    <vt:vector size="100" baseType="lpstr">
      <vt:lpstr>Arial</vt:lpstr>
      <vt:lpstr>Calibri</vt:lpstr>
      <vt:lpstr>SBL BibLit</vt:lpstr>
      <vt:lpstr>Times New Roman</vt:lpstr>
      <vt:lpstr>PhotoCompanion</vt:lpstr>
      <vt:lpstr>2 Samuel 13</vt:lpstr>
      <vt:lpstr>Absalom the son of David had a beautiful sister whose name was Tamar</vt:lpstr>
      <vt:lpstr>Absalom the son of David had a beautiful sister whose name was Tamar</vt:lpstr>
      <vt:lpstr>Amnon the son of David loved her</vt:lpstr>
      <vt:lpstr>Amnon was so frustrated that he fell sick because of his sister Tamar, for she was a virgin</vt:lpstr>
      <vt:lpstr>But Amnon had a friend . . . Jonadab, the son of Shimeah, David’s brother . . . a very crafty man</vt:lpstr>
      <vt:lpstr>And he said, “Son of the king, why are you so depressed every morning?”</vt:lpstr>
      <vt:lpstr>Then Amnon said, “I am in love with Tamar, the sister of my brother Absalom”</vt:lpstr>
      <vt:lpstr>Then Jonadab said, “Lay down on your bed and pretend to be sick”</vt:lpstr>
      <vt:lpstr>Let Tamar come and prepare food in my sight, that I might eat from her hand</vt:lpstr>
      <vt:lpstr>Let Tamar come and prepare food in my sight, that I might eat from her hand</vt:lpstr>
      <vt:lpstr>So Amnon lay down and pretended to be sick</vt:lpstr>
      <vt:lpstr>David sent for Tamar, saying, “Go now to your brother Amnon’s house and make him food”</vt:lpstr>
      <vt:lpstr>And she took dough, kneaded it, made cakes in his sight, and baked the cakes</vt:lpstr>
      <vt:lpstr>And she took dough, kneaded it, made cakes in his sight, and baked the cakes</vt:lpstr>
      <vt:lpstr>And she took dough, kneaded it, made cakes in his sight, and baked the cakes</vt:lpstr>
      <vt:lpstr>And she took dough, kneaded it, made cakes in his sight, and baked the cakes</vt:lpstr>
      <vt:lpstr>Then she took the tray and set out the food before him, but he refused to eat</vt:lpstr>
      <vt:lpstr>Then Amnon said, “Send out everyone from me,” so everyone went out</vt:lpstr>
      <vt:lpstr>Then he said, “Bring the food into the bedroom, that I may eat from your hand”</vt:lpstr>
      <vt:lpstr>Then he grabbed her and said, “Come, lie with me, my sister”</vt:lpstr>
      <vt:lpstr>But she answered, “No, my brother, do not violate me”</vt:lpstr>
      <vt:lpstr>Please, now, speak to the king. He will not withhold me from you</vt:lpstr>
      <vt:lpstr>But he would not listen, and being stronger than her, he violated her and lay with her</vt:lpstr>
      <vt:lpstr>Then he hated her greatly, even more than he had loved her at first</vt:lpstr>
      <vt:lpstr>And Amnon said to her, “Get up and go away!”</vt:lpstr>
      <vt:lpstr>But she said, “No, sending me away is a greater wrong than what you have done to me”</vt:lpstr>
      <vt:lpstr>He called to the attendant, saying, “Throw this woman out and bar the door after her”</vt:lpstr>
      <vt:lpstr>Now she was wearing a long robe with sleeves, like all the virgin daughters of the king</vt:lpstr>
      <vt:lpstr>And Tamar put ashes on her head and tore her long-sleeved robe</vt:lpstr>
      <vt:lpstr>And Tamar put ashes on her head and tore her long-sleeved robe</vt:lpstr>
      <vt:lpstr>And Absalom her brother said to her, “Has Amnon your brother been with you?”</vt:lpstr>
      <vt:lpstr>And Absalom her brother said to her, “Has Amnon your brother been with you?”</vt:lpstr>
      <vt:lpstr>So Tamar lived as a desolate woman in her brother Absalom’s house</vt:lpstr>
      <vt:lpstr>When King David heard of all these things, he was very angry</vt:lpstr>
      <vt:lpstr>When King David heard of all these things, he was very angry</vt:lpstr>
      <vt:lpstr>And Absalom hated Amnon because he had violated his sister Tamar, but he remained quiet</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After two full years Absalom had sheep-shearers in Baal-hazor</vt:lpstr>
      <vt:lpstr>And he was shearing his sheep in Carmel</vt:lpstr>
      <vt:lpstr>After two full years Absalom had sheep-shearers in Baal-hazor, which is near Ephraim</vt:lpstr>
      <vt:lpstr>After two full years Absalom had sheep-shearers in Baal-hazor, which is near Ephraim</vt:lpstr>
      <vt:lpstr>After two full years Absalom had sheep-shearers in Baal-hazor, which is near Ephraim</vt:lpstr>
      <vt:lpstr>After two full years Absalom had sheep-shearers in Baal-hazor, which is near Ephraim</vt:lpstr>
      <vt:lpstr>After two full years Absalom had sheep-shearers in Baal-hazor, which is near Ephraim</vt:lpstr>
      <vt:lpstr>After two full years Absalom had sheep-shearers in Baal-hazor, which is near Ephraim</vt:lpstr>
      <vt:lpstr>After two full years Absalom had sheep-shearers in Baal-hazor, which is near Ephraim</vt:lpstr>
      <vt:lpstr>After two full years Absalom had sheep-shearers in Baal-hazor, which is near Ephraim</vt:lpstr>
      <vt:lpstr>After two full years Absalom had sheep-shearers in Baal-hazor, which is near Ephraim</vt:lpstr>
      <vt:lpstr>After two full years Absalom had sheep-shearers in Baal-hazor, which is near Ephraim</vt:lpstr>
      <vt:lpstr>After two full years Absalom had sheep-shearers in Baal-hazor, which is near Ephraim</vt:lpstr>
      <vt:lpstr>And Absalom invited all the king’s sons</vt:lpstr>
      <vt:lpstr>Then Absalom said to the king, “I have men shearing sheep. Please come with me”</vt:lpstr>
      <vt:lpstr>Although he urged him, he would not go, but he blessed him</vt:lpstr>
      <vt:lpstr>Although he urged him, he would not go, but he blessed him</vt:lpstr>
      <vt:lpstr>Then he said, “Please let my brother Amnon go with us.” And David said, “Why should he go?”</vt:lpstr>
      <vt:lpstr>But Absalom pressed him, and he let Amnon and all the king’s sons go with him</vt:lpstr>
      <vt:lpstr>But Absalom pressed him, and he let Amnon and all the king’s sons go with him</vt:lpstr>
      <vt:lpstr>But Absalom pressed him, and he let Amnon and all the king’s sons go with him</vt:lpstr>
      <vt:lpstr>Absalom told his servants, “When Amnon is drunk and I say, then put him to death”</vt:lpstr>
      <vt:lpstr>And the servants of Absalom did to Amnon as Absalom had commanded</vt:lpstr>
      <vt:lpstr>And the servants of Absalom did to Amnon as Absalom had commanded</vt:lpstr>
      <vt:lpstr>Then all the king’s sons arose, and each got upon his mule and fled</vt:lpstr>
      <vt:lpstr>Then all the king’s sons arose, and each got upon his mule and fled</vt:lpstr>
      <vt:lpstr>Then all the king’s sons arose, and each got upon his mule and fled</vt:lpstr>
      <vt:lpstr>Then all the king’s sons arose, and each got upon his mule and fled</vt:lpstr>
      <vt:lpstr>It was told David, saying, “Absalom has slain all the king’s sons, and not one of them is left”</vt:lpstr>
      <vt:lpstr>The king stood up and tore his garments and lay down on the ground</vt:lpstr>
      <vt:lpstr>But Jonadab . . . said, “Do not think that all the king’s sons are dead, for only Amnon is dead”</vt:lpstr>
      <vt:lpstr>Do not believe the report . . . , for only Amnon is dead</vt:lpstr>
      <vt:lpstr>Then the young man who was the watchman looked</vt:lpstr>
      <vt:lpstr>Then the young man who was the watchman looked</vt:lpstr>
      <vt:lpstr>And he saw many people coming from the road alongside the mountain</vt:lpstr>
      <vt:lpstr>Then Jonadab said to the king, “Behold, the king’s sons have come, as I said!”</vt:lpstr>
      <vt:lpstr>Then the king’s sons, the king, and all his servants wept very bitterly</vt:lpstr>
      <vt:lpstr>But Absalom fled and went to Talmai the son of Ammihud, king of Geshur</vt:lpstr>
      <vt:lpstr>But Absalom fled and went to Talmai the son of Ammihud, king of Geshur</vt:lpstr>
      <vt:lpstr>But Absalom fled and went to Talmai the son of Ammihud, king of Geshur</vt:lpstr>
      <vt:lpstr>But Absalom fled and went to Talmai the son of Ammihud, king of Geshur</vt:lpstr>
      <vt:lpstr>But Absalom fled and went to Talmai the son of Ammihud, king of Geshur</vt:lpstr>
      <vt:lpstr>But Absalom fled and went to Talmai the son of Ammihud, king of Geshur</vt:lpstr>
      <vt:lpstr>But Absalom fled and went to Talmai the son of Ammihud, king of Geshur</vt:lpstr>
      <vt:lpstr>And the spirit of the king longed to go out to Absalom</vt:lpstr>
      <vt:lpstr>For he was comforted concerning Amnon, since he was dead</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13, Photo Companion to the Bible</dc:title>
  <dc:subject>Photo Companion to the Bible</dc:subject>
  <dc:creator>BiblePlaces.com</dc:creator>
  <cp:lastModifiedBy>Todd Bolen</cp:lastModifiedBy>
  <cp:revision>86</cp:revision>
  <dcterms:created xsi:type="dcterms:W3CDTF">2020-04-09T20:41:44Z</dcterms:created>
  <dcterms:modified xsi:type="dcterms:W3CDTF">2021-03-07T16:10:26Z</dcterms:modified>
</cp:coreProperties>
</file>